
<file path=[Content_Types].xml><?xml version="1.0" encoding="utf-8"?>
<Types xmlns="http://schemas.openxmlformats.org/package/2006/content-types">
  <Default Extension="rels" ContentType="application/vnd.openxmlformats-package.relationships+xml"/>
  <Default Extension="jpeg" ContentType="image/jpeg"/>
  <Default Extension="wmf" ContentType="image/x-wm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11.0.0-->
<p:presentation xmlns:r="http://schemas.openxmlformats.org/officeDocument/2006/relationships" xmlns:a="http://schemas.openxmlformats.org/drawingml/2006/main" xmlns:p="http://schemas.openxmlformats.org/presentationml/2006/main">
  <p:sldMasterIdLst>
    <p:sldMasterId id="2147483653" r:id="rId1"/>
    <p:sldMasterId id="2147483697" r:id="rId2"/>
  </p:sldMasterIdLst>
  <p:notesMasterIdLst>
    <p:notesMasterId r:id="rId3"/>
  </p:notesMasterIdLst>
  <p:handoutMasterIdLst>
    <p:handoutMasterId r:id="rId4"/>
  </p:handoutMasterIdLst>
  <p:sldIdLst>
    <p:sldId id="369" r:id="rId5"/>
    <p:sldId id="518" r:id="rId6"/>
    <p:sldId id="519" r:id="rId7"/>
    <p:sldId id="520" r:id="rId8"/>
    <p:sldId id="490" r:id="rId9"/>
    <p:sldId id="521" r:id="rId10"/>
    <p:sldId id="522" r:id="rId11"/>
    <p:sldId id="523" r:id="rId12"/>
    <p:sldId id="524" r:id="rId13"/>
    <p:sldId id="525" r:id="rId14"/>
    <p:sldId id="526" r:id="rId15"/>
    <p:sldId id="527" r:id="rId16"/>
    <p:sldId id="528" r:id="rId17"/>
    <p:sldId id="529" r:id="rId18"/>
    <p:sldId id="492" r:id="rId19"/>
    <p:sldId id="530" r:id="rId20"/>
    <p:sldId id="531" r:id="rId21"/>
    <p:sldId id="532" r:id="rId22"/>
    <p:sldId id="533" r:id="rId23"/>
    <p:sldId id="534" r:id="rId24"/>
    <p:sldId id="535" r:id="rId25"/>
    <p:sldId id="493" r:id="rId26"/>
    <p:sldId id="536" r:id="rId27"/>
    <p:sldId id="537" r:id="rId28"/>
    <p:sldId id="538" r:id="rId29"/>
    <p:sldId id="539" r:id="rId30"/>
    <p:sldId id="540" r:id="rId31"/>
    <p:sldId id="496" r:id="rId32"/>
    <p:sldId id="497" r:id="rId33"/>
    <p:sldId id="498" r:id="rId34"/>
    <p:sldId id="499" r:id="rId35"/>
    <p:sldId id="541" r:id="rId36"/>
    <p:sldId id="542" r:id="rId37"/>
    <p:sldId id="543" r:id="rId38"/>
    <p:sldId id="544" r:id="rId39"/>
    <p:sldId id="501" r:id="rId40"/>
    <p:sldId id="502" r:id="rId41"/>
    <p:sldId id="503" r:id="rId42"/>
    <p:sldId id="504" r:id="rId43"/>
    <p:sldId id="505" r:id="rId44"/>
    <p:sldId id="545" r:id="rId45"/>
    <p:sldId id="507" r:id="rId46"/>
    <p:sldId id="546" r:id="rId47"/>
    <p:sldId id="548" r:id="rId48"/>
    <p:sldId id="509" r:id="rId49"/>
    <p:sldId id="510" r:id="rId50"/>
    <p:sldId id="511" r:id="rId51"/>
    <p:sldId id="512" r:id="rId52"/>
    <p:sldId id="513" r:id="rId53"/>
    <p:sldId id="514" r:id="rId54"/>
    <p:sldId id="549" r:id="rId55"/>
  </p:sldIdLst>
  <p:sldSz cx="9144000" cy="6858000" type="screen4x3"/>
  <p:notesSz cx="6858000" cy="9144000"/>
  <p:custDataLst>
    <p:tags r:id="rId56"/>
  </p:custDataLst>
  <p:defaultTextStyle>
    <a:defPPr algn="l" rtl="0" eaLnBrk="1" hangingPunct="1">
      <a:defRPr kumimoji="1" lang="en-US" altLang="en-US"/>
    </a:defPPr>
    <a:lvl1pPr marL="0" indent="0" algn="l" defTabSz="914400" rtl="0" eaLnBrk="0" fontAlgn="base" hangingPunct="0">
      <a:lnSpc>
        <a:spcPct val="100000"/>
      </a:lnSpc>
      <a:spcBef>
        <a:spcPct val="0"/>
      </a:spcBef>
      <a:spcAft>
        <a:spcPct val="0"/>
      </a:spcAft>
      <a:buClrTx/>
      <a:buSzTx/>
      <a:buFontTx/>
      <a:buNone/>
      <a:defRPr kumimoji="1"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sz="2400" b="0" i="0" u="none">
        <a:solidFill>
          <a:schemeClr val="tx1"/>
        </a:solidFill>
        <a:latin typeface="Times New Roman" pitchFamily="18" charset="0"/>
        <a:ea typeface="宋体" pitchFamily="2" charset="-122"/>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slideViewPr>
    <p:cSldViewPr>
      <p:cViewPr varScale="1">
        <p:scale>
          <a:sx n="95" d="100"/>
          <a:sy n="95" d="100"/>
        </p:scale>
        <p:origin x="0" y="0"/>
      </p:cViewPr>
    </p:cSldViewPr>
  </p:slideViewPr>
  <p:notesViewPr>
    <p:cSldViewPr>
      <p:cViewPr varScale="1">
        <p:scale>
          <a:sx n="53" d="100"/>
          <a:sy n="5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2.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slide" Target="slides/slide21.xml" /><Relationship Id="rId26" Type="http://schemas.openxmlformats.org/officeDocument/2006/relationships/slide" Target="slides/slide22.xml" /><Relationship Id="rId27" Type="http://schemas.openxmlformats.org/officeDocument/2006/relationships/slide" Target="slides/slide23.xml" /><Relationship Id="rId28" Type="http://schemas.openxmlformats.org/officeDocument/2006/relationships/slide" Target="slides/slide24.xml" /><Relationship Id="rId29" Type="http://schemas.openxmlformats.org/officeDocument/2006/relationships/slide" Target="slides/slide25.xml" /><Relationship Id="rId3" Type="http://schemas.openxmlformats.org/officeDocument/2006/relationships/notesMaster" Target="notesMasters/notesMaster1.xml" /><Relationship Id="rId30" Type="http://schemas.openxmlformats.org/officeDocument/2006/relationships/slide" Target="slides/slide26.xml" /><Relationship Id="rId31" Type="http://schemas.openxmlformats.org/officeDocument/2006/relationships/slide" Target="slides/slide27.xml" /><Relationship Id="rId32" Type="http://schemas.openxmlformats.org/officeDocument/2006/relationships/slide" Target="slides/slide28.xml" /><Relationship Id="rId33" Type="http://schemas.openxmlformats.org/officeDocument/2006/relationships/slide" Target="slides/slide29.xml" /><Relationship Id="rId34" Type="http://schemas.openxmlformats.org/officeDocument/2006/relationships/slide" Target="slides/slide30.xml" /><Relationship Id="rId35" Type="http://schemas.openxmlformats.org/officeDocument/2006/relationships/slide" Target="slides/slide31.xml" /><Relationship Id="rId36" Type="http://schemas.openxmlformats.org/officeDocument/2006/relationships/slide" Target="slides/slide32.xml" /><Relationship Id="rId37" Type="http://schemas.openxmlformats.org/officeDocument/2006/relationships/slide" Target="slides/slide33.xml" /><Relationship Id="rId38" Type="http://schemas.openxmlformats.org/officeDocument/2006/relationships/slide" Target="slides/slide34.xml" /><Relationship Id="rId39" Type="http://schemas.openxmlformats.org/officeDocument/2006/relationships/slide" Target="slides/slide35.xml" /><Relationship Id="rId4" Type="http://schemas.openxmlformats.org/officeDocument/2006/relationships/handoutMaster" Target="handoutMasters/handoutMaster1.xml" /><Relationship Id="rId40" Type="http://schemas.openxmlformats.org/officeDocument/2006/relationships/slide" Target="slides/slide36.xml" /><Relationship Id="rId41" Type="http://schemas.openxmlformats.org/officeDocument/2006/relationships/slide" Target="slides/slide37.xml" /><Relationship Id="rId42" Type="http://schemas.openxmlformats.org/officeDocument/2006/relationships/slide" Target="slides/slide38.xml" /><Relationship Id="rId43" Type="http://schemas.openxmlformats.org/officeDocument/2006/relationships/slide" Target="slides/slide39.xml" /><Relationship Id="rId44" Type="http://schemas.openxmlformats.org/officeDocument/2006/relationships/slide" Target="slides/slide40.xml" /><Relationship Id="rId45" Type="http://schemas.openxmlformats.org/officeDocument/2006/relationships/slide" Target="slides/slide41.xml" /><Relationship Id="rId46" Type="http://schemas.openxmlformats.org/officeDocument/2006/relationships/slide" Target="slides/slide42.xml" /><Relationship Id="rId47" Type="http://schemas.openxmlformats.org/officeDocument/2006/relationships/slide" Target="slides/slide43.xml" /><Relationship Id="rId48" Type="http://schemas.openxmlformats.org/officeDocument/2006/relationships/slide" Target="slides/slide44.xml" /><Relationship Id="rId49" Type="http://schemas.openxmlformats.org/officeDocument/2006/relationships/slide" Target="slides/slide45.xml" /><Relationship Id="rId5" Type="http://schemas.openxmlformats.org/officeDocument/2006/relationships/slide" Target="slides/slide1.xml" /><Relationship Id="rId50" Type="http://schemas.openxmlformats.org/officeDocument/2006/relationships/slide" Target="slides/slide46.xml" /><Relationship Id="rId51" Type="http://schemas.openxmlformats.org/officeDocument/2006/relationships/slide" Target="slides/slide47.xml" /><Relationship Id="rId52" Type="http://schemas.openxmlformats.org/officeDocument/2006/relationships/slide" Target="slides/slide48.xml" /><Relationship Id="rId53" Type="http://schemas.openxmlformats.org/officeDocument/2006/relationships/slide" Target="slides/slide49.xml" /><Relationship Id="rId54" Type="http://schemas.openxmlformats.org/officeDocument/2006/relationships/slide" Target="slides/slide50.xml" /><Relationship Id="rId55" Type="http://schemas.openxmlformats.org/officeDocument/2006/relationships/slide" Target="slides/slide51.xml" /><Relationship Id="rId56" Type="http://schemas.openxmlformats.org/officeDocument/2006/relationships/tags" Target="tags/tag1.xml" /><Relationship Id="rId57" Type="http://schemas.openxmlformats.org/officeDocument/2006/relationships/presProps" Target="presProps.xml" /><Relationship Id="rId58" Type="http://schemas.openxmlformats.org/officeDocument/2006/relationships/viewProps" Target="viewProps.xml" /><Relationship Id="rId59" Type="http://schemas.openxmlformats.org/officeDocument/2006/relationships/theme" Target="theme/theme1.xml" /><Relationship Id="rId6" Type="http://schemas.openxmlformats.org/officeDocument/2006/relationships/slide" Target="slides/slide2.xml" /><Relationship Id="rId60" Type="http://schemas.openxmlformats.org/officeDocument/2006/relationships/tableStyles" Target="tableStyles.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Pr>
        <a:solidFill>
          <a:schemeClr val="bg1"/>
        </a:solidFill>
      </p:bgPr>
    </p:bg>
    <p:spTree>
      <p:nvGrpSpPr>
        <p:cNvPr id="1" name=""/>
        <p:cNvGrpSpPr/>
        <p:nvPr/>
      </p:nvGrpSpPr>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numCol="1" compatLnSpc="1">
            <a:prstTxWarp prst="textNoShape">
              <a:avLst/>
            </a:prstTxWarp>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lvl="0" indent="0" eaLnBrk="1" hangingPunct="1"/>
            <a:endParaRPr lang="zh-CN" altLang="en-US" sz="1200"/>
          </a:p>
        </p:txBody>
      </p:sp>
      <p:sp>
        <p:nvSpPr>
          <p:cNvPr id="56323" name="Rectangle 3"/>
          <p:cNvSpPr>
            <a:spLocks noGrp="1" noChangeArrowheads="1"/>
          </p:cNvSpPr>
          <p:nvPr>
            <p:ph type="dt" sz="quarter" idx="1"/>
          </p:nvPr>
        </p:nvSpPr>
        <p:spPr bwMode="auto">
          <a:xfrm>
            <a:off x="3886200" y="0"/>
            <a:ext cx="2971800" cy="457200"/>
          </a:xfrm>
          <a:prstGeom prst="rect">
            <a:avLst/>
          </a:prstGeom>
          <a:noFill/>
          <a:ln w="9525">
            <a:noFill/>
            <a:miter lim="800000"/>
          </a:ln>
          <a:effectLst/>
        </p:spPr>
        <p:txBody>
          <a:bodyPr numCol="1" compatLnSpc="1">
            <a:prstTxWarp prst="textNoShape">
              <a:avLst/>
            </a:prstTxWarp>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lvl="0" indent="0" algn="r" eaLnBrk="1" hangingPunct="1"/>
            <a:endParaRPr lang="en-US" altLang="zh-CN" sz="1200"/>
          </a:p>
        </p:txBody>
      </p:sp>
      <p:sp>
        <p:nvSpPr>
          <p:cNvPr id="56324" name="Rectangle 4"/>
          <p:cNvSpPr>
            <a:spLocks noGrp="1" noChangeArrowheads="1"/>
          </p:cNvSpPr>
          <p:nvPr>
            <p:ph type="ftr" sz="quarter" idx="2"/>
          </p:nvPr>
        </p:nvSpPr>
        <p:spPr bwMode="auto">
          <a:xfrm>
            <a:off x="0" y="8686800"/>
            <a:ext cx="2971800" cy="457200"/>
          </a:xfrm>
          <a:prstGeom prst="rect">
            <a:avLst/>
          </a:prstGeom>
          <a:noFill/>
          <a:ln w="9525">
            <a:noFill/>
            <a:miter lim="800000"/>
          </a:ln>
          <a:effectLst/>
        </p:spPr>
        <p:txBody>
          <a:bodyPr numCol="1" anchor="b" anchorCtr="0" compatLnSpc="1">
            <a:prstTxWarp prst="textNoShape">
              <a:avLst/>
            </a:prstTxWarp>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lvl="0" indent="0" eaLnBrk="1" hangingPunct="1"/>
            <a:endParaRPr lang="en-US" altLang="zh-CN" sz="1200"/>
          </a:p>
        </p:txBody>
      </p:sp>
      <p:sp>
        <p:nvSpPr>
          <p:cNvPr id="56325" name="Rectangle 5"/>
          <p:cNvSpPr>
            <a:spLocks noGrp="1" noChangeArrowheads="1"/>
          </p:cNvSpPr>
          <p:nvPr>
            <p:ph type="sldNum" sz="quarter" idx="3"/>
          </p:nvPr>
        </p:nvSpPr>
        <p:spPr bwMode="auto">
          <a:xfrm>
            <a:off x="3886200" y="8686800"/>
            <a:ext cx="2971800" cy="457200"/>
          </a:xfrm>
          <a:prstGeom prst="rect">
            <a:avLst/>
          </a:prstGeom>
          <a:noFill/>
          <a:ln w="9525">
            <a:noFill/>
            <a:miter lim="800000"/>
          </a:ln>
          <a:effectLst/>
        </p:spPr>
        <p:txBody>
          <a:bodyPr numCol="1" anchor="b" anchorCtr="0" compatLnSpc="1">
            <a:prstTxWarp prst="textNoShape">
              <a:avLst/>
            </a:prstTxWarp>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lvl="0" indent="0" algn="r" eaLnBrk="1" hangingPunct="1"/>
            <a:fld id="{63E09174-9CC0-4C57-982F-6BF83436D952}" type="slidenum">
              <a:rPr lang="zh-CN" altLang="en-US" sz="1200"/>
              <a:t>*</a:t>
            </a:fld>
            <a:endParaRPr lang="en-US" altLang="zh-CN" sz="1200"/>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Pr>
        <a:solidFill>
          <a:schemeClr val="bg1"/>
        </a:solidFill>
      </p:bgPr>
    </p:bg>
    <p:spTree>
      <p:nvGrpSpPr>
        <p:cNvPr id="1" name=""/>
        <p:cNvGrpSpPr/>
        <p:nvPr/>
      </p:nvGrpSpPr>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numCol="1" compatLnSpc="1">
            <a:prstTxWarp prst="textNoShape">
              <a:avLst/>
            </a:prstTxWarp>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lvl="0" indent="0" eaLnBrk="1" hangingPunct="1"/>
            <a:endParaRPr lang="zh-CN" altLang="en-US" sz="1200"/>
          </a:p>
        </p:txBody>
      </p:sp>
      <p:sp>
        <p:nvSpPr>
          <p:cNvPr id="55299" name="Rectangle 3"/>
          <p:cNvSpPr>
            <a:spLocks noGrp="1" noChangeArrowheads="1"/>
          </p:cNvSpPr>
          <p:nvPr>
            <p:ph type="dt" idx="1"/>
          </p:nvPr>
        </p:nvSpPr>
        <p:spPr bwMode="auto">
          <a:xfrm>
            <a:off x="3886200" y="0"/>
            <a:ext cx="2971800" cy="457200"/>
          </a:xfrm>
          <a:prstGeom prst="rect">
            <a:avLst/>
          </a:prstGeom>
          <a:noFill/>
          <a:ln w="9525">
            <a:noFill/>
            <a:miter lim="800000"/>
          </a:ln>
          <a:effectLst/>
        </p:spPr>
        <p:txBody>
          <a:bodyPr numCol="1" compatLnSpc="1">
            <a:prstTxWarp prst="textNoShape">
              <a:avLst/>
            </a:prstTxWarp>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lvl="0" indent="0" algn="r" eaLnBrk="1" hangingPunct="1"/>
            <a:endParaRPr lang="en-US" altLang="zh-CN" sz="1200"/>
          </a:p>
        </p:txBody>
      </p:sp>
      <p:sp>
        <p:nvSpPr>
          <p:cNvPr id="55300" name="Rectangle 4"/>
          <p:cNvSpPr/>
          <p:nvPr>
            <p:ph type="sldImg" idx="2"/>
          </p:nvPr>
        </p:nvSpPr>
        <p:spPr>
          <a:xfrm>
            <a:off x="1143000" y="685800"/>
            <a:ext cx="4572000" cy="3429000"/>
          </a:xfrm>
          <a:prstGeom prst="rect">
            <a:avLst/>
          </a:prstGeom>
          <a:noFill/>
          <a:ln>
            <a:solidFill>
              <a:prstClr val="black"/>
            </a:solidFill>
            <a:miter lim="800000"/>
          </a:ln>
        </p:spPr>
      </p:sp>
      <p:sp>
        <p:nvSpPr>
          <p:cNvPr id="55301" name="Rectangle 5"/>
          <p:cNvSpPr>
            <a:spLocks noGrp="1" noChangeArrowheads="1"/>
          </p:cNvSpPr>
          <p:nvPr>
            <p:ph type="body" sz="quarter" idx="3"/>
          </p:nvPr>
        </p:nvSpPr>
        <p:spPr bwMode="auto">
          <a:xfrm>
            <a:off x="914400" y="4343400"/>
            <a:ext cx="5029200" cy="4114800"/>
          </a:xfrm>
          <a:prstGeom prst="rect">
            <a:avLst/>
          </a:prstGeom>
          <a:noFill/>
          <a:ln w="9525">
            <a:noFill/>
            <a:miter lim="800000"/>
          </a:ln>
          <a:effectLst/>
        </p:spPr>
        <p:txBody>
          <a:bodyPr numCol="1" compatLnSpc="1">
            <a:prstTxWarp prst="textNoShape">
              <a:avLst/>
            </a:prstTxWarp>
            <a:noAutofit/>
          </a:bodyPr>
          <a:lstStyle>
            <a:lvl1pPr marL="0" indent="0" algn="l" defTabSz="914400" rtl="0" eaLnBrk="0" fontAlgn="base" hangingPunct="0">
              <a:lnSpc>
                <a:spcPct val="100000"/>
              </a:lnSpc>
              <a:spcBef>
                <a:spcPct val="30000"/>
              </a:spcBef>
              <a:spcAft>
                <a:spcPct val="0"/>
              </a:spcAft>
              <a:buClrTx/>
              <a:buSzTx/>
              <a:buFontTx/>
              <a:buNone/>
              <a:defRPr kumimoji="1" lang="en-US" altLang="en-US" sz="12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30000"/>
              </a:spcBef>
              <a:spcAft>
                <a:spcPct val="0"/>
              </a:spcAft>
              <a:buClrTx/>
              <a:buSzTx/>
              <a:buFontTx/>
              <a:buNone/>
              <a:defRPr kumimoji="1" lang="en-US" altLang="en-US" sz="12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30000"/>
              </a:spcBef>
              <a:spcAft>
                <a:spcPct val="0"/>
              </a:spcAft>
              <a:buClrTx/>
              <a:buSzTx/>
              <a:buFontTx/>
              <a:buNone/>
              <a:defRPr kumimoji="1" lang="en-US" altLang="en-US" sz="12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30000"/>
              </a:spcBef>
              <a:spcAft>
                <a:spcPct val="0"/>
              </a:spcAft>
              <a:buClrTx/>
              <a:buSzTx/>
              <a:buFontTx/>
              <a:buNone/>
              <a:defRPr kumimoji="1" lang="en-US" altLang="en-US" sz="12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30000"/>
              </a:spcBef>
              <a:spcAft>
                <a:spcPct val="0"/>
              </a:spcAft>
              <a:buClrTx/>
              <a:buSzTx/>
              <a:buFontTx/>
              <a:buNone/>
              <a:defRPr kumimoji="1" lang="en-US" altLang="en-US" sz="1200" b="0" i="0" u="none">
                <a:solidFill>
                  <a:schemeClr val="tx1"/>
                </a:solidFill>
                <a:latin typeface="Times New Roman" pitchFamily="18" charset="0"/>
                <a:ea typeface="宋体" pitchFamily="2" charset="-122"/>
              </a:defRPr>
            </a:lvl5pPr>
          </a:lstStyle>
          <a:p>
            <a:pPr lvl="0"/>
            <a:r>
              <a:t>单击此处编辑母版文本样式</a:t>
            </a:r>
          </a:p>
          <a:p>
            <a:pPr lvl="1"/>
            <a:r>
              <a:t>第二级</a:t>
            </a:r>
          </a:p>
          <a:p>
            <a:pPr lvl="2"/>
            <a:r>
              <a:t>第三级</a:t>
            </a:r>
          </a:p>
          <a:p>
            <a:pPr lvl="3"/>
            <a:r>
              <a:t>第四级</a:t>
            </a:r>
          </a:p>
          <a:p>
            <a:pPr lvl="4"/>
            <a:r>
              <a:t>第五级</a:t>
            </a:r>
          </a:p>
        </p:txBody>
      </p:sp>
      <p:sp>
        <p:nvSpPr>
          <p:cNvPr id="55302" name="Rectangle 6"/>
          <p:cNvSpPr>
            <a:spLocks noGrp="1" noChangeArrowheads="1"/>
          </p:cNvSpPr>
          <p:nvPr>
            <p:ph type="ftr" sz="quarter" idx="4"/>
          </p:nvPr>
        </p:nvSpPr>
        <p:spPr bwMode="auto">
          <a:xfrm>
            <a:off x="0" y="8686800"/>
            <a:ext cx="2971800" cy="457200"/>
          </a:xfrm>
          <a:prstGeom prst="rect">
            <a:avLst/>
          </a:prstGeom>
          <a:noFill/>
          <a:ln w="9525">
            <a:noFill/>
            <a:miter lim="800000"/>
          </a:ln>
          <a:effectLst/>
        </p:spPr>
        <p:txBody>
          <a:bodyPr numCol="1" anchor="b" anchorCtr="0" compatLnSpc="1">
            <a:prstTxWarp prst="textNoShape">
              <a:avLst/>
            </a:prstTxWarp>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lvl="0" indent="0" eaLnBrk="1" hangingPunct="1"/>
            <a:endParaRPr lang="en-US" altLang="zh-CN" sz="1200"/>
          </a:p>
        </p:txBody>
      </p:sp>
      <p:sp>
        <p:nvSpPr>
          <p:cNvPr id="55303"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a:effectLst/>
        </p:spPr>
        <p:txBody>
          <a:bodyPr numCol="1" anchor="b" anchorCtr="0" compatLnSpc="1">
            <a:prstTxWarp prst="textNoShape">
              <a:avLst/>
            </a:prstTxWarp>
            <a:no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lvl="0" indent="0" algn="r" eaLnBrk="1" hangingPunct="1"/>
            <a:fld id="{CAF839EC-E56D-4AA7-B060-879C16D92DD8}" type="slidenum">
              <a:rPr lang="zh-CN" altLang="en-US" sz="1200"/>
              <a:t>*</a:t>
            </a:fld>
            <a:endParaRPr lang="en-US" altLang="zh-CN" sz="1200"/>
          </a:p>
        </p:txBody>
      </p:sp>
    </p:spTree>
  </p:cSld>
  <p:clrMap bg1="lt1" tx1="dk1" bg2="lt2" tx2="dk2" accent1="accent1" accent2="accent2" accent3="accent3" accent4="accent4" accent5="accent5" accent6="accent6" hlink="hlink" folHlink="folHlink"/>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6896100" y="457200"/>
            <a:ext cx="2019300" cy="56388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457200"/>
            <a:ext cx="5905500" cy="56388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xAndObj" preserve="1">
  <p:cSld name="标题，文本与内容">
    <p:spTree>
      <p:nvGrpSpPr>
        <p:cNvPr id="1" name=""/>
        <p:cNvGrpSpPr/>
        <p:nvPr/>
      </p:nvGrpSpPr>
      <p:grpSpPr>
        <a:xfrm>
          <a:off x="0" y="0"/>
          <a:ext cx="0" cy="0"/>
        </a:xfrm>
      </p:grpSpPr>
      <p:sp>
        <p:nvSpPr>
          <p:cNvPr id="2" name="标题 1"/>
          <p:cNvSpPr>
            <a:spLocks noGrp="1"/>
          </p:cNvSpPr>
          <p:nvPr>
            <p:ph type="title"/>
          </p:nvPr>
        </p:nvSpPr>
        <p:spPr>
          <a:xfrm>
            <a:off x="838200" y="457200"/>
            <a:ext cx="6705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914400" y="1752600"/>
            <a:ext cx="3924300" cy="43434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991100" y="1752600"/>
            <a:ext cx="3924300" cy="43434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Only" preserve="1">
  <p:cSld name="内容">
    <p:spTree>
      <p:nvGrpSpPr>
        <p:cNvPr id="1" name=""/>
        <p:cNvGrpSpPr/>
        <p:nvPr/>
      </p:nvGrpSpPr>
      <p:grpSpPr>
        <a:xfrm>
          <a:off x="0" y="0"/>
          <a:ext cx="0" cy="0"/>
        </a:xfrm>
      </p:grpSpPr>
      <p:sp>
        <p:nvSpPr>
          <p:cNvPr id="2" name="内容占位符 1"/>
          <p:cNvSpPr>
            <a:spLocks noGrp="1"/>
          </p:cNvSpPr>
          <p:nvPr>
            <p:ph/>
          </p:nvPr>
        </p:nvSpPr>
        <p:spPr>
          <a:xfrm>
            <a:off x="838200" y="457200"/>
            <a:ext cx="8077200" cy="5638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1_标题幻灯片">
    <p:spTree>
      <p:nvGrpSpPr>
        <p:cNvPr id="1" name=""/>
        <p:cNvGrpSpPr/>
        <p:nvPr/>
      </p:nvGrpSpPr>
      <p:grpSpPr>
        <a:xfrm>
          <a:off x="0" y="0"/>
          <a: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标题幻灯片">
    <p:spTree>
      <p:nvGrpSpPr>
        <p:cNvPr id="1" name=""/>
        <p:cNvGrpSpPr/>
        <p:nvPr/>
      </p:nvGrpSpPr>
      <p:grpSpPr>
        <a:xfrm>
          <a:off x="0" y="0"/>
          <a:ext cx="0" cy="0"/>
        </a:xfrm>
      </p:grpSpPr>
      <p:sp>
        <p:nvSpPr>
          <p:cNvPr id="69636" name="Rectangle 4"/>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zh-CN" altLang="en-US"/>
              <a:t>单击此处编辑母版副标题样式</a:t>
            </a:r>
          </a:p>
        </p:txBody>
      </p:sp>
      <p:sp>
        <p:nvSpPr>
          <p:cNvPr id="69643"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zh-CN" altLang="en-US"/>
              <a:t>单击此处编辑母版标题样式</a:t>
            </a: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14400" y="1752600"/>
            <a:ext cx="39243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991100" y="1752600"/>
            <a:ext cx="39243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空白">
    <p:spTree>
      <p:nvGrpSpPr>
        <p:cNvPr id="1" name=""/>
        <p:cNvGrpSpPr/>
        <p:nvPr/>
      </p:nvGrpSpPr>
      <p:grpSpPr>
        <a:xfrm>
          <a:off x="0" y="0"/>
          <a:ext cx="0" cy="0"/>
        </a:xfrm>
      </p:grpSpPr>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tx1"/>
              </a:buClr>
              <a:buSzPct val="75000"/>
              <a:buFont typeface="Wingdings" pitchFamily="2" charset="2"/>
              <a:buNone/>
              <a:defRPr/>
            </a:pPr>
            <a:endParaRPr kumimoji="1"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4.xml" /><Relationship Id="rId2"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p:bgPr>
    </p:bg>
    <p:spTree>
      <p:nvGrpSpPr>
        <p:cNvPr id="1" name=""/>
        <p:cNvGrpSpPr/>
        <p:nvPr/>
      </p:nvGrpSpPr>
      <p:grpSpPr/>
      <p:grpSp>
        <p:nvGrpSpPr>
          <p:cNvPr id="1026" name="Group 2"/>
          <p:cNvGrpSpPr/>
          <p:nvPr/>
        </p:nvGrpSpPr>
        <p:grpSpPr>
          <a:xfrm>
            <a:off x="0" y="0"/>
            <a:ext cx="3200400" cy="6858000"/>
            <a:chExt cx="2016" cy="4320"/>
          </a:xfrm>
        </p:grpSpPr>
        <p:sp>
          <p:nvSpPr>
            <p:cNvPr id="1034" name="Rectangle 3"/>
            <p:cNvSpPr/>
            <p:nvPr/>
          </p:nvSpPr>
          <p:spPr>
            <a:xfrm>
              <a:off x="0" y="0"/>
              <a:ext cx="480" cy="4320"/>
            </a:xfrm>
            <a:prstGeom prst="rect">
              <a:avLst/>
            </a:prstGeom>
            <a:solidFill>
              <a:schemeClr val="accent1"/>
            </a:soli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1035" name="Rectangle 4"/>
            <p:cNvSpPr/>
            <p:nvPr/>
          </p:nvSpPr>
          <p:spPr>
            <a:xfrm>
              <a:off x="432" y="0"/>
              <a:ext cx="1584" cy="672"/>
            </a:xfrm>
            <a:prstGeom prst="rect">
              <a:avLst/>
            </a:prstGeom>
            <a:solidFill>
              <a:schemeClr val="accent1"/>
            </a:soli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grpSp>
      <p:sp>
        <p:nvSpPr>
          <p:cNvPr id="1027" name="AutoShape 5"/>
          <p:cNvSpPr/>
          <p:nvPr/>
        </p:nvSpPr>
        <p:spPr>
          <a:xfrm>
            <a:off x="762000" y="762000"/>
            <a:ext cx="5105400" cy="609600"/>
          </a:xfrm>
          <a:prstGeom prst="roundRect">
            <a:avLst>
              <a:gd name="adj" fmla="val 50000"/>
            </a:avLst>
          </a:prstGeom>
          <a:solidFill>
            <a:schemeClr val="bg1"/>
          </a:soli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eaLnBrk="1" hangingPunct="1"/>
            <a:endParaRPr lang="zh-CN" altLang="en-US"/>
          </a:p>
        </p:txBody>
      </p:sp>
      <p:sp>
        <p:nvSpPr>
          <p:cNvPr id="1028" name="Rectangle 6"/>
          <p:cNvSpPr/>
          <p:nvPr>
            <p:ph type="title"/>
          </p:nvPr>
        </p:nvSpPr>
        <p:spPr>
          <a:xfrm>
            <a:off x="838200" y="457200"/>
            <a:ext cx="6705600" cy="1143000"/>
          </a:xfrm>
          <a:prstGeom prst="rect">
            <a:avLst/>
          </a:prstGeom>
          <a:noFill/>
          <a:ln>
            <a:noFill/>
            <a:miter lim="800000"/>
          </a:ln>
        </p:spPr>
        <p:txBody>
          <a:bodyPr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a:r>
              <a:t>单击此处编辑母版标题样式</a:t>
            </a:r>
          </a:p>
        </p:txBody>
      </p:sp>
      <p:sp>
        <p:nvSpPr>
          <p:cNvPr id="1029" name="Rectangle 7"/>
          <p:cNvSpPr/>
          <p:nvPr>
            <p:ph type="body" idx="1"/>
          </p:nvPr>
        </p:nvSpPr>
        <p:spPr>
          <a:xfrm>
            <a:off x="914400" y="1752600"/>
            <a:ext cx="8001000" cy="4343400"/>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a:r>
              <a:t>单击此处编辑母版文本样式</a:t>
            </a:r>
          </a:p>
          <a:p>
            <a:pPr lvl="1"/>
            <a:r>
              <a:t>第二级</a:t>
            </a:r>
          </a:p>
          <a:p>
            <a:pPr lvl="2"/>
            <a:r>
              <a:t>第三级</a:t>
            </a:r>
          </a:p>
          <a:p>
            <a:pPr lvl="3"/>
            <a:r>
              <a:t>第四级</a:t>
            </a:r>
          </a:p>
          <a:p>
            <a:pPr lvl="3"/>
            <a:r>
              <a:t>第五级</a:t>
            </a:r>
          </a:p>
        </p:txBody>
      </p:sp>
      <p:sp>
        <p:nvSpPr>
          <p:cNvPr id="1030" name="Rectangle 8"/>
          <p:cNvSpPr>
            <a:spLocks noGrp="1" noChangeArrowheads="1"/>
          </p:cNvSpPr>
          <p:nvPr>
            <p:ph type="dt" sz="half" idx="2"/>
          </p:nvPr>
        </p:nvSpPr>
        <p:spPr bwMode="auto">
          <a:xfrm>
            <a:off x="7010400" y="6553200"/>
            <a:ext cx="1905000" cy="304800"/>
          </a:xfrm>
          <a:prstGeom prst="rect">
            <a:avLst/>
          </a:prstGeom>
          <a:noFill/>
          <a:ln w="9525">
            <a:noFill/>
            <a:miter lim="800000"/>
          </a:ln>
          <a:effectLst/>
        </p:spPr>
        <p:txBody>
          <a:bodyPr numCol="1" anchor="b" anchorCtr="0"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lvl="0" indent="0" algn="r" eaLnBrk="1" hangingPunct="1"/>
            <a:fld id="{97CE1890-41FA-43FA-8C46-AAD3B0C5CF4E}" type="datetime1">
              <a:rPr kumimoji="0" lang="zh-CN" altLang="en-US" sz="1400">
                <a:latin typeface="Arial"/>
              </a:rPr>
              <a:t>*</a:t>
            </a:fld>
            <a:endParaRPr kumimoji="0" lang="en-US" altLang="zh-CN" sz="1400">
              <a:latin typeface="Arial"/>
            </a:endParaRPr>
          </a:p>
        </p:txBody>
      </p:sp>
      <p:sp>
        <p:nvSpPr>
          <p:cNvPr id="1031" name="Rectangle 9"/>
          <p:cNvSpPr>
            <a:spLocks noGrp="1" noChangeArrowheads="1"/>
          </p:cNvSpPr>
          <p:nvPr>
            <p:ph type="ftr" sz="quarter" idx="3"/>
          </p:nvPr>
        </p:nvSpPr>
        <p:spPr bwMode="auto">
          <a:xfrm>
            <a:off x="2936875" y="6529388"/>
            <a:ext cx="2895600" cy="304800"/>
          </a:xfrm>
          <a:prstGeom prst="rect">
            <a:avLst/>
          </a:prstGeom>
          <a:noFill/>
          <a:ln w="9525">
            <a:noFill/>
            <a:miter lim="800000"/>
          </a:ln>
          <a:effectLst/>
        </p:spPr>
        <p:txBody>
          <a:bodyPr numCol="1" anchor="b" anchorCtr="0"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lvl="0" indent="0" algn="ctr" eaLnBrk="1" hangingPunct="1"/>
            <a:endParaRPr kumimoji="0" lang="en-US" altLang="zh-CN" sz="1400">
              <a:latin typeface="Arial"/>
            </a:endParaRPr>
          </a:p>
        </p:txBody>
      </p:sp>
      <p:sp>
        <p:nvSpPr>
          <p:cNvPr id="1032" name="Rectangle 10"/>
          <p:cNvSpPr>
            <a:spLocks noGrp="1" noChangeArrowheads="1"/>
          </p:cNvSpPr>
          <p:nvPr>
            <p:ph type="sldNum" sz="quarter" idx="4"/>
          </p:nvPr>
        </p:nvSpPr>
        <p:spPr bwMode="auto">
          <a:xfrm>
            <a:off x="84138" y="6343650"/>
            <a:ext cx="587375" cy="488950"/>
          </a:xfrm>
          <a:prstGeom prst="rect">
            <a:avLst/>
          </a:prstGeom>
          <a:noFill/>
          <a:ln w="9525">
            <a:noFill/>
            <a:miter lim="800000"/>
          </a:ln>
          <a:effectLst/>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lvl="0" indent="0" eaLnBrk="1" hangingPunct="1"/>
            <a:fld id="{FDBD8C84-0BAC-4705-B575-04168F5FE452}" type="slidenum">
              <a:rPr kumimoji="0" lang="zh-CN" altLang="en-US" sz="2600" b="1">
                <a:solidFill>
                  <a:schemeClr val="bg1"/>
                </a:solidFill>
                <a:latin typeface="Arial"/>
              </a:rPr>
              <a:t>*</a:t>
            </a:fld>
            <a:endParaRPr kumimoji="0" lang="en-US" altLang="zh-CN" sz="2600" b="1">
              <a:solidFill>
                <a:schemeClr val="bg1"/>
              </a:solidFill>
              <a:latin typeface="Arial"/>
            </a:endParaRPr>
          </a:p>
        </p:txBody>
      </p:sp>
      <p:cxnSp>
        <p:nvCxnSpPr>
          <p:cNvPr id="1033" name="Line 17"/>
          <p:cNvCxnSpPr/>
          <p:nvPr/>
        </p:nvCxnSpPr>
        <p:spPr>
          <a:xfrm>
            <a:off x="762000" y="1600200"/>
            <a:ext cx="7924800" cy="0"/>
          </a:xfrm>
          <a:prstGeom prst="line">
            <a:avLst/>
          </a:prstGeom>
          <a:noFill/>
          <a:ln w="28575">
            <a:solidFill>
              <a:srgbClr val="FF0000"/>
            </a:solidFill>
            <a:miter lim="800000"/>
          </a:ln>
        </p:spPr>
      </p:cxn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Lst>
  <p:transition/>
  <p:timing/>
  <p:txStyles>
    <p:titleStyle>
      <a:lvl1pPr marL="0" indent="0" algn="l" defTabSz="914400" rtl="0" eaLnBrk="0" fontAlgn="base" hangingPunct="0">
        <a:lnSpc>
          <a:spcPct val="90000"/>
        </a:lnSpc>
        <a:spcBef>
          <a:spcPct val="0"/>
        </a:spcBef>
        <a:spcAft>
          <a:spcPct val="0"/>
        </a:spcAft>
        <a:buClrTx/>
        <a:buSzTx/>
        <a:buFontTx/>
        <a:buNone/>
        <a:defRPr kumimoji="1"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sz="3600" b="1">
          <a:solidFill>
            <a:schemeClr val="tx2"/>
          </a:solidFill>
          <a:latin typeface="Arial"/>
          <a:ea typeface="宋体" pitchFamily="2" charset="-122"/>
        </a:defRPr>
      </a:lvl9pPr>
    </p:titleStyle>
    <p:body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9pPr>
    </p:bodyStyle>
    <p:otherStyle>
      <a:defPPr>
        <a:defRPr lang="zh-CN"/>
      </a:defPPr>
      <a:lvl1pPr marL="0" indent="0" algn="l" defTabSz="914400" rtl="0" eaLnBrk="1" fontAlgn="base" latinLnBrk="0" hangingPunct="1">
        <a:lnSpc>
          <a:spcPct val="100000"/>
        </a:lnSpc>
        <a:spcBef>
          <a:spcPct val="0"/>
        </a:spcBef>
        <a:spcAft>
          <a:spcPct val="0"/>
        </a:spcAft>
        <a:buClrTx/>
        <a:buSzTx/>
        <a:buFontTx/>
        <a:buNone/>
        <a:defRPr kumimoji="0" sz="1800" b="0" i="0" u="none" kern="1200">
          <a:solidFill>
            <a:schemeClr val="tx1"/>
          </a:solidFill>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2050" name="Rectangle 2"/>
          <p:cNvSpPr/>
          <p:nvPr/>
        </p:nvSpPr>
        <p:spPr>
          <a:xfrm>
            <a:off x="0" y="0"/>
            <a:ext cx="4572000" cy="6858000"/>
          </a:xfrm>
          <a:prstGeom prst="rect">
            <a:avLst/>
          </a:prstGeom>
          <a:solidFill>
            <a:schemeClr val="accent1"/>
          </a:soli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eaLnBrk="1" hangingPunct="1"/>
            <a:endParaRPr lang="zh-CN" altLang="en-US"/>
          </a:p>
        </p:txBody>
      </p:sp>
      <p:sp>
        <p:nvSpPr>
          <p:cNvPr id="2051" name="AutoShape 3"/>
          <p:cNvSpPr/>
          <p:nvPr/>
        </p:nvSpPr>
        <p:spPr>
          <a:xfrm>
            <a:off x="685800" y="1066800"/>
            <a:ext cx="5181600" cy="2438400"/>
          </a:xfrm>
          <a:prstGeom prst="roundRect">
            <a:avLst>
              <a:gd name="adj" fmla="val 50000"/>
            </a:avLst>
          </a:prstGeom>
          <a:solidFill>
            <a:schemeClr val="bg1"/>
          </a:soli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eaLnBrk="1" hangingPunct="1"/>
            <a:endParaRPr lang="zh-CN" altLang="en-US"/>
          </a:p>
        </p:txBody>
      </p:sp>
      <p:grpSp>
        <p:nvGrpSpPr>
          <p:cNvPr id="2052" name="Group 5"/>
          <p:cNvGrpSpPr/>
          <p:nvPr/>
        </p:nvGrpSpPr>
        <p:grpSpPr>
          <a:xfrm>
            <a:off x="3632200" y="4889500"/>
            <a:ext cx="4876800" cy="319088"/>
            <a:chOff x="2288" y="3080"/>
            <a:chExt cx="3072" cy="201"/>
          </a:xfrm>
        </p:grpSpPr>
        <p:sp>
          <p:nvSpPr>
            <p:cNvPr id="2058" name="AutoShape 6"/>
            <p:cNvSpPr/>
            <p:nvPr/>
          </p:nvSpPr>
          <p:spPr>
            <a:xfrm flipH="1">
              <a:off x="2288" y="3080"/>
              <a:ext cx="2914" cy="200"/>
            </a:xfrm>
            <a:prstGeom prst="roundRect">
              <a:avLst>
                <a:gd name="adj" fmla="val 0"/>
              </a:avLst>
            </a:prstGeom>
            <a:solidFill>
              <a:schemeClr val="bg2"/>
            </a:soli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2059" name="AutoShape 7"/>
            <p:cNvSpPr/>
            <p:nvPr/>
          </p:nvSpPr>
          <p:spPr>
            <a:xfrm>
              <a:off x="5196" y="3080"/>
              <a:ext cx="164" cy="201"/>
            </a:xfrm>
            <a:prstGeom prst="flowChartDelay">
              <a:avLst/>
            </a:prstGeom>
            <a:solidFill>
              <a:schemeClr val="bg2"/>
            </a:soli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grpSp>
      <p:sp>
        <p:nvSpPr>
          <p:cNvPr id="2053" name="Rectangle 6"/>
          <p:cNvSpPr/>
          <p:nvPr>
            <p:ph type="title"/>
          </p:nvPr>
        </p:nvSpPr>
        <p:spPr>
          <a:xfrm>
            <a:off x="838200" y="457200"/>
            <a:ext cx="6705600" cy="1143000"/>
          </a:xfrm>
          <a:prstGeom prst="rect">
            <a:avLst/>
          </a:prstGeom>
          <a:noFill/>
          <a:ln>
            <a:noFill/>
            <a:miter lim="800000"/>
          </a:ln>
        </p:spPr>
        <p:txBody>
          <a:bodyPr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a:r>
              <a:t>单击此处编辑母版标题样式</a:t>
            </a:r>
          </a:p>
        </p:txBody>
      </p:sp>
      <p:sp>
        <p:nvSpPr>
          <p:cNvPr id="2054" name="Rectangle 7"/>
          <p:cNvSpPr/>
          <p:nvPr>
            <p:ph type="body" idx="1"/>
          </p:nvPr>
        </p:nvSpPr>
        <p:spPr>
          <a:xfrm>
            <a:off x="914400" y="1752600"/>
            <a:ext cx="8001000" cy="4343400"/>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a:r>
              <a:t>单击此处编辑母版文本样式</a:t>
            </a:r>
          </a:p>
          <a:p>
            <a:pPr lvl="1"/>
            <a:r>
              <a:t>第二级</a:t>
            </a:r>
          </a:p>
          <a:p>
            <a:pPr lvl="2"/>
            <a:r>
              <a:t>第三级</a:t>
            </a:r>
          </a:p>
          <a:p>
            <a:pPr lvl="3"/>
            <a:r>
              <a:t>第四级</a:t>
            </a:r>
          </a:p>
          <a:p>
            <a:pPr lvl="3"/>
            <a:r>
              <a:t>第五级</a:t>
            </a:r>
          </a:p>
        </p:txBody>
      </p:sp>
      <p:sp>
        <p:nvSpPr>
          <p:cNvPr id="2055" name="Rectangle 8"/>
          <p:cNvSpPr>
            <a:spLocks noGrp="1" noChangeArrowheads="1"/>
          </p:cNvSpPr>
          <p:nvPr>
            <p:ph type="dt" sz="quarter" idx="2"/>
          </p:nvPr>
        </p:nvSpPr>
        <p:spPr bwMode="auto">
          <a:xfrm>
            <a:off x="2667000" y="6553200"/>
            <a:ext cx="1905000" cy="304800"/>
          </a:xfrm>
          <a:prstGeom prst="rect">
            <a:avLst/>
          </a:prstGeom>
          <a:ln>
            <a:miter lim="800000"/>
          </a:ln>
        </p:spPr>
        <p:txBody>
          <a:bodyPr numCol="1" anchor="b" anchorCtr="0"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lvl="0" indent="0" algn="r" eaLnBrk="1" hangingPunct="1"/>
            <a:fld id="{45A563E8-1115-43EE-AB3E-0A17B4619634}" type="datetime1">
              <a:rPr kumimoji="0" lang="zh-CN" altLang="en-US" sz="1400">
                <a:solidFill>
                  <a:schemeClr val="bg1"/>
                </a:solidFill>
                <a:latin typeface="Arial"/>
              </a:rPr>
              <a:t>*</a:t>
            </a:fld>
            <a:endParaRPr kumimoji="0" lang="en-US" altLang="zh-CN" sz="1400">
              <a:solidFill>
                <a:schemeClr val="bg1"/>
              </a:solidFill>
              <a:latin typeface="Arial"/>
            </a:endParaRPr>
          </a:p>
        </p:txBody>
      </p:sp>
      <p:sp>
        <p:nvSpPr>
          <p:cNvPr id="2056" name="Rectangle 9"/>
          <p:cNvSpPr>
            <a:spLocks noGrp="1" noChangeArrowheads="1"/>
          </p:cNvSpPr>
          <p:nvPr>
            <p:ph type="ftr" sz="quarter" idx="3"/>
          </p:nvPr>
        </p:nvSpPr>
        <p:spPr bwMode="auto">
          <a:xfrm>
            <a:off x="5195888" y="6553200"/>
            <a:ext cx="3279775" cy="304800"/>
          </a:xfrm>
          <a:prstGeom prst="rect">
            <a:avLst/>
          </a:prstGeom>
          <a:ln>
            <a:miter lim="800000"/>
          </a:ln>
        </p:spPr>
        <p:txBody>
          <a:bodyPr numCol="1" anchor="b" anchorCtr="0"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lvl="0" indent="0" algn="r" eaLnBrk="1" hangingPunct="1"/>
            <a:endParaRPr kumimoji="0" lang="en-US" altLang="zh-CN" sz="1400">
              <a:latin typeface="Arial"/>
            </a:endParaRPr>
          </a:p>
        </p:txBody>
      </p:sp>
      <p:sp>
        <p:nvSpPr>
          <p:cNvPr id="2057" name="Rectangle 10"/>
          <p:cNvSpPr>
            <a:spLocks noGrp="1" noChangeArrowheads="1"/>
          </p:cNvSpPr>
          <p:nvPr>
            <p:ph type="sldNum" sz="quarter" idx="4"/>
          </p:nvPr>
        </p:nvSpPr>
        <p:spPr bwMode="auto">
          <a:xfrm>
            <a:off x="9525" y="6359525"/>
            <a:ext cx="587375" cy="488950"/>
          </a:xfrm>
          <a:prstGeom prst="rect">
            <a:avLst/>
          </a:prstGeom>
          <a:ln>
            <a:miter lim="800000"/>
          </a:ln>
        </p:spPr>
        <p:txBody>
          <a:bodyPr numCol="1" anchor="b" anchorCtr="0"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lvl="0" indent="0" eaLnBrk="1" hangingPunct="1"/>
            <a:fld id="{83D73FF4-9D50-4CCD-B9B2-7DC94D8C89A9}" type="slidenum">
              <a:rPr kumimoji="0" lang="zh-CN" altLang="en-US" sz="2600" b="1">
                <a:solidFill>
                  <a:schemeClr val="bg1"/>
                </a:solidFill>
                <a:latin typeface="Arial"/>
              </a:rPr>
              <a:t>*</a:t>
            </a:fld>
            <a:endParaRPr kumimoji="0" lang="en-US" altLang="zh-CN" sz="2600" b="1">
              <a:solidFill>
                <a:schemeClr val="bg1"/>
              </a:solidFill>
              <a:latin typeface="Arial"/>
            </a:endParaRPr>
          </a:p>
        </p:txBody>
      </p:sp>
    </p:spTree>
  </p:cSld>
  <p:clrMap bg1="lt1" tx1="dk1" bg2="lt2" tx2="dk2" accent1="accent1" accent2="accent2" accent3="accent3" accent4="accent4" accent5="accent5" accent6="accent6" hlink="hlink" folHlink="folHlink"/>
  <p:sldLayoutIdLst>
    <p:sldLayoutId id="2147483698" r:id="rId1"/>
  </p:sldLayoutIdLst>
  <p:transition/>
  <p:timing/>
  <p:txStyles>
    <p:titleStyle>
      <a:lvl1pPr marL="0" indent="0" algn="l" defTabSz="914400" rtl="0" eaLnBrk="0" fontAlgn="base" hangingPunct="0">
        <a:lnSpc>
          <a:spcPct val="90000"/>
        </a:lnSpc>
        <a:spcBef>
          <a:spcPct val="0"/>
        </a:spcBef>
        <a:spcAft>
          <a:spcPct val="0"/>
        </a:spcAft>
        <a:buClrTx/>
        <a:buSzTx/>
        <a:buFontTx/>
        <a:buNone/>
        <a:defRPr kumimoji="1"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sz="3600" b="1">
          <a:solidFill>
            <a:schemeClr val="tx2"/>
          </a:solidFill>
          <a:latin typeface="Arial"/>
          <a:ea typeface="宋体" pitchFamily="2" charset="-122"/>
        </a:defRPr>
      </a:lvl9pPr>
    </p:titleStyle>
    <p:body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a:solidFill>
            <a:schemeClr val="tx1"/>
          </a:solidFill>
          <a:latin typeface="+mn-lt"/>
          <a:ea typeface="+mn-ea"/>
        </a:defRPr>
      </a:lvl9pPr>
    </p:bodyStyle>
    <p:otherStyle>
      <a:defPPr>
        <a:defRPr lang="zh-CN"/>
      </a:defPPr>
      <a:lvl1pPr marL="0" indent="0" algn="l" defTabSz="914400" rtl="0" eaLnBrk="1" fontAlgn="base" latinLnBrk="0" hangingPunct="1">
        <a:lnSpc>
          <a:spcPct val="100000"/>
        </a:lnSpc>
        <a:spcBef>
          <a:spcPct val="0"/>
        </a:spcBef>
        <a:spcAft>
          <a:spcPct val="0"/>
        </a:spcAft>
        <a:buClrTx/>
        <a:buSzTx/>
        <a:buFontTx/>
        <a:buNone/>
        <a:defRPr kumimoji="0" sz="1800" b="0" i="0" u="none" kern="1200">
          <a:solidFill>
            <a:schemeClr val="tx1"/>
          </a:solidFill>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1.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23.xml" TargetMode="Internal" /><Relationship Id="rId3" Type="http://schemas.openxmlformats.org/officeDocument/2006/relationships/slide" Target="slide24.xml" TargetMode="Internal" /><Relationship Id="rId4" Type="http://schemas.openxmlformats.org/officeDocument/2006/relationships/slide" Target="slide25.xml" TargetMode="Internal" /><Relationship Id="rId5" Type="http://schemas.openxmlformats.org/officeDocument/2006/relationships/slide" Target="slide27.xml" TargetMode="Internal" /><Relationship Id="rId6" Type="http://schemas.openxmlformats.org/officeDocument/2006/relationships/slide" Target="slide26.xml" TargetMode="Interna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3.wmf"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4.jpeg"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33.xml" TargetMode="Internal" /><Relationship Id="rId3" Type="http://schemas.openxmlformats.org/officeDocument/2006/relationships/slide" Target="slide34.xml" TargetMode="Internal" /><Relationship Id="rId4" Type="http://schemas.openxmlformats.org/officeDocument/2006/relationships/slide" Target="slide35.xml" TargetMode="Interna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7.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8.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9.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50.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5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5.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slide" Target="slide10.xml" TargetMode="Internal" /><Relationship Id="rId3" Type="http://schemas.openxmlformats.org/officeDocument/2006/relationships/slide" Target="slide13.xml" TargetMode="Internal" /><Relationship Id="rId4" Type="http://schemas.openxmlformats.org/officeDocument/2006/relationships/slide" Target="slide14.xml" TargetMode="Internal" /><Relationship Id="rId5" Type="http://schemas.openxmlformats.org/officeDocument/2006/relationships/slide" Target="slide12.xml" TargetMode="Internal" /><Relationship Id="rId6" Type="http://schemas.openxmlformats.org/officeDocument/2006/relationships/slide" Target="slide8.xml" TargetMode="Internal" /><Relationship Id="rId7" Type="http://schemas.openxmlformats.org/officeDocument/2006/relationships/slide" Target="slide9.xml" TargetMode="Interna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image" Target="../media/image2.jpeg" /><Relationship Id="rId3" Type="http://schemas.openxmlformats.org/officeDocument/2006/relationships/slide" Target="slide7.xml" TargetMode="Interna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3074"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44C3B500-3D78-406B-8007-9EE1BEF436F0}" type="slidenum">
              <a:rPr kumimoji="0" lang="zh-CN" altLang="en-US" sz="2600" b="1">
                <a:solidFill>
                  <a:schemeClr val="bg1"/>
                </a:solidFill>
                <a:latin typeface="Arial"/>
              </a:rPr>
              <a:t>1</a:t>
            </a:fld>
            <a:endParaRPr kumimoji="0" lang="en-US" altLang="zh-CN" sz="2600" b="1">
              <a:solidFill>
                <a:schemeClr val="bg1"/>
              </a:solidFill>
              <a:latin typeface="Arial"/>
            </a:endParaRPr>
          </a:p>
        </p:txBody>
      </p:sp>
      <p:sp>
        <p:nvSpPr>
          <p:cNvPr id="3075" name="Rectangle 3"/>
          <p:cNvSpPr/>
          <p:nvPr>
            <p:ph type="body" idx="4294967295"/>
          </p:nvPr>
        </p:nvSpPr>
        <p:spPr>
          <a:xfrm>
            <a:off x="611188" y="1987550"/>
            <a:ext cx="8677275" cy="10668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algn="ctr" eaLnBrk="1" hangingPunct="1">
              <a:lnSpc>
                <a:spcPct val="80000"/>
              </a:lnSpc>
              <a:buNone/>
            </a:pPr>
            <a:r>
              <a:rPr lang="zh-CN" altLang="en-US" sz="5000" b="1">
                <a:solidFill>
                  <a:schemeClr val="tx2"/>
                </a:solidFill>
                <a:ea typeface="黑体" pitchFamily="49" charset="-122"/>
              </a:rPr>
              <a:t>绩效改进和绩效管理的导入</a:t>
            </a:r>
            <a:endParaRPr lang="zh-CN" altLang="en-US" sz="5000" b="1">
              <a:solidFill>
                <a:schemeClr val="tx2"/>
              </a:solidFill>
              <a:ea typeface="黑体" pitchFamily="49" charset="-122"/>
            </a:endParaRPr>
          </a:p>
        </p:txBody>
      </p:sp>
      <p:pic>
        <p:nvPicPr>
          <p:cNvPr id="3076" name="Picture 10" descr="https://ss2.bdstatic.com/70cFvnSh_Q1YnxGkpoWK1HF6hhy/it/u=2458691652,3106210416&amp;fm=23&amp;gp=0.jpg"/>
          <p:cNvPicPr/>
          <p:nvPr/>
        </p:nvPicPr>
        <p:blipFill>
          <a:blip r:embed="rId2"/>
          <a:stretch>
            <a:fillRect/>
          </a:stretch>
        </p:blipFill>
        <p:spPr>
          <a:xfrm>
            <a:off x="2987675" y="3068638"/>
            <a:ext cx="3654425" cy="3790950"/>
          </a:xfrm>
          <a:prstGeom prst="rect">
            <a:avLst/>
          </a:prstGeom>
          <a:noFill/>
          <a:ln>
            <a:noFill/>
            <a:miter lim="800000"/>
          </a:ln>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12290"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87063547-9F6C-4860-A5C5-B9AAE91933D8}" type="slidenum">
              <a:rPr kumimoji="0" lang="zh-CN" altLang="en-US" sz="2600" b="1">
                <a:solidFill>
                  <a:schemeClr val="bg1"/>
                </a:solidFill>
                <a:latin typeface="Arial"/>
              </a:rPr>
              <a:t>10</a:t>
            </a:fld>
            <a:endParaRPr kumimoji="0" lang="en-US" altLang="zh-CN" sz="2600" b="1">
              <a:solidFill>
                <a:schemeClr val="bg1"/>
              </a:solidFill>
              <a:latin typeface="Arial"/>
            </a:endParaRPr>
          </a:p>
        </p:txBody>
      </p:sp>
      <p:sp>
        <p:nvSpPr>
          <p:cNvPr id="12291"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选择绩效改进的工具</a:t>
            </a:r>
            <a:endParaRPr lang="zh-CN" altLang="en-US"/>
          </a:p>
        </p:txBody>
      </p:sp>
      <p:sp>
        <p:nvSpPr>
          <p:cNvPr id="12292"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15000"/>
              </a:lnSpc>
              <a:buNone/>
            </a:pPr>
            <a:r>
              <a:rPr lang="en-US" altLang="zh-CN" b="1">
                <a:latin typeface="楷体_GB2312" pitchFamily="49" charset="-122"/>
                <a:ea typeface="楷体_GB2312" pitchFamily="49" charset="-122"/>
              </a:rPr>
              <a:t>1</a:t>
            </a:r>
            <a:r>
              <a:rPr lang="zh-CN" altLang="en-US" b="1">
                <a:latin typeface="楷体_GB2312" pitchFamily="49" charset="-122"/>
                <a:ea typeface="楷体_GB2312" pitchFamily="49" charset="-122"/>
              </a:rPr>
              <a:t>、波多里奇卓越绩效标准：通过识别和跟踪所有重要的组织经营结果，关注整个组织在一个全面管理框架下的卓越绩效，从而保证顾客、产品或服务、财务、人力资源和组织的有效性。</a:t>
            </a:r>
            <a:endParaRPr lang="zh-CN" altLang="en-US" b="1">
              <a:latin typeface="楷体_GB2312" pitchFamily="49" charset="-122"/>
              <a:ea typeface="楷体_GB2312" pitchFamily="49" charset="-122"/>
            </a:endParaRPr>
          </a:p>
          <a:p>
            <a:pPr lvl="0" eaLnBrk="1" hangingPunct="1">
              <a:lnSpc>
                <a:spcPct val="115000"/>
              </a:lnSpc>
              <a:buNone/>
            </a:pPr>
            <a:r>
              <a:rPr lang="en-US" altLang="zh-CN" b="1">
                <a:latin typeface="楷体_GB2312" pitchFamily="49" charset="-122"/>
                <a:ea typeface="楷体_GB2312" pitchFamily="49" charset="-122"/>
              </a:rPr>
              <a:t>2</a:t>
            </a:r>
            <a:r>
              <a:rPr lang="zh-CN" altLang="en-US" b="1">
                <a:latin typeface="楷体_GB2312" pitchFamily="49" charset="-122"/>
                <a:ea typeface="楷体_GB2312" pitchFamily="49" charset="-122"/>
              </a:rPr>
              <a:t>、六西格玛管理：以数据为基础，通过数据揭示问题，并把揭示的问题引入统计概念中去，再运用统计方法提出解决问题的方案。其核心是建立输入变量和输出变量之间的数学模型，通过对输入变量的分析和优化，改善输出变量的特性。</a:t>
            </a:r>
            <a:endParaRPr lang="zh-CN" altLang="en-US" b="1">
              <a:latin typeface="楷体_GB2312" pitchFamily="49" charset="-122"/>
              <a:ea typeface="楷体_GB2312" pitchFamily="49" charset="-122"/>
            </a:endParaRPr>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13314"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9DB7D8A1-0EF1-476D-9C7F-5436813580BE}" type="slidenum">
              <a:rPr kumimoji="0" lang="zh-CN" altLang="en-US" sz="2600" b="1">
                <a:solidFill>
                  <a:schemeClr val="bg1"/>
                </a:solidFill>
                <a:latin typeface="Arial"/>
              </a:rPr>
              <a:t>11</a:t>
            </a:fld>
            <a:endParaRPr kumimoji="0" lang="en-US" altLang="zh-CN" sz="2600" b="1">
              <a:solidFill>
                <a:schemeClr val="bg1"/>
              </a:solidFill>
              <a:latin typeface="Arial"/>
            </a:endParaRPr>
          </a:p>
        </p:txBody>
      </p:sp>
      <p:sp>
        <p:nvSpPr>
          <p:cNvPr id="13315"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选择绩效改进的工具（续）</a:t>
            </a:r>
            <a:endParaRPr lang="zh-CN" altLang="en-US"/>
          </a:p>
        </p:txBody>
      </p:sp>
      <p:sp>
        <p:nvSpPr>
          <p:cNvPr id="13316"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20000"/>
              </a:lnSpc>
              <a:buNone/>
            </a:pPr>
            <a:r>
              <a:rPr lang="en-US" altLang="zh-CN" b="1">
                <a:latin typeface="楷体_GB2312" pitchFamily="49" charset="-122"/>
                <a:ea typeface="楷体_GB2312" pitchFamily="49" charset="-122"/>
              </a:rPr>
              <a:t>3</a:t>
            </a: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ISO</a:t>
            </a:r>
            <a:r>
              <a:rPr lang="zh-CN" altLang="en-US" b="1">
                <a:latin typeface="楷体_GB2312" pitchFamily="49" charset="-122"/>
                <a:ea typeface="楷体_GB2312" pitchFamily="49" charset="-122"/>
              </a:rPr>
              <a:t>质量认证体系：是一个产品（服务）符合性模式，目的是为了在市场环境中保持公正，从而集中弥补质量体系缺点和消除产品（服务）的不符合性。</a:t>
            </a:r>
            <a:endParaRPr lang="zh-CN" altLang="en-US" b="1">
              <a:latin typeface="楷体_GB2312" pitchFamily="49" charset="-122"/>
              <a:ea typeface="楷体_GB2312" pitchFamily="49" charset="-122"/>
            </a:endParaRPr>
          </a:p>
          <a:p>
            <a:pPr lvl="0" eaLnBrk="1" hangingPunct="1">
              <a:lnSpc>
                <a:spcPct val="120000"/>
              </a:lnSpc>
              <a:buNone/>
            </a:pPr>
            <a:r>
              <a:rPr lang="en-US" altLang="zh-CN" b="1">
                <a:latin typeface="楷体_GB2312" pitchFamily="49" charset="-122"/>
                <a:ea typeface="楷体_GB2312" pitchFamily="49" charset="-122"/>
              </a:rPr>
              <a:t>4</a:t>
            </a:r>
            <a:r>
              <a:rPr lang="zh-CN" altLang="en-US" b="1">
                <a:latin typeface="楷体_GB2312" pitchFamily="49" charset="-122"/>
                <a:ea typeface="楷体_GB2312" pitchFamily="49" charset="-122"/>
              </a:rPr>
              <a:t>、标杆超越：就是通过对比和分析先进企业的行事方式，对本企业的产品、服务、过程等关键的成功因素进行改进和变革，使之成为同业最佳的系统性过程。</a:t>
            </a:r>
            <a:endParaRPr lang="zh-CN" altLang="en-US" b="1">
              <a:latin typeface="楷体_GB2312" pitchFamily="49" charset="-122"/>
              <a:ea typeface="楷体_GB2312" pitchFamily="49" charset="-122"/>
            </a:endParaRPr>
          </a:p>
        </p:txBody>
      </p:sp>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14338"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F5A0C205-87EC-4788-A43F-4B6A9BEABEEB}" type="slidenum">
              <a:rPr kumimoji="0" lang="zh-CN" altLang="en-US" sz="2600" b="1">
                <a:solidFill>
                  <a:schemeClr val="bg1"/>
                </a:solidFill>
                <a:latin typeface="Arial"/>
              </a:rPr>
              <a:t>12</a:t>
            </a:fld>
            <a:endParaRPr kumimoji="0" lang="en-US" altLang="zh-CN" sz="2600" b="1">
              <a:solidFill>
                <a:schemeClr val="bg1"/>
              </a:solidFill>
              <a:latin typeface="Arial"/>
            </a:endParaRPr>
          </a:p>
        </p:txBody>
      </p:sp>
      <p:sp>
        <p:nvSpPr>
          <p:cNvPr id="14339"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选择和实施绩效改进方案</a:t>
            </a:r>
            <a:endParaRPr lang="zh-CN" altLang="en-US"/>
          </a:p>
        </p:txBody>
      </p:sp>
      <p:cxnSp>
        <p:nvCxnSpPr>
          <p:cNvPr id="14340" name="Line 4"/>
          <p:cNvCxnSpPr/>
          <p:nvPr/>
        </p:nvCxnSpPr>
        <p:spPr>
          <a:xfrm flipH="1">
            <a:off x="1692275" y="1844675"/>
            <a:ext cx="0" cy="3455988"/>
          </a:xfrm>
          <a:prstGeom prst="line">
            <a:avLst/>
          </a:prstGeom>
          <a:noFill/>
          <a:ln>
            <a:solidFill>
              <a:schemeClr val="tx1"/>
            </a:solidFill>
            <a:miter lim="800000"/>
          </a:ln>
        </p:spPr>
      </p:cxnSp>
      <p:cxnSp>
        <p:nvCxnSpPr>
          <p:cNvPr id="14341" name="Line 5"/>
          <p:cNvCxnSpPr/>
          <p:nvPr/>
        </p:nvCxnSpPr>
        <p:spPr>
          <a:xfrm>
            <a:off x="1692275" y="5295900"/>
            <a:ext cx="5472112" cy="0"/>
          </a:xfrm>
          <a:prstGeom prst="line">
            <a:avLst/>
          </a:prstGeom>
          <a:noFill/>
          <a:ln>
            <a:solidFill>
              <a:schemeClr val="tx1"/>
            </a:solidFill>
            <a:miter lim="800000"/>
          </a:ln>
        </p:spPr>
      </p:cxnSp>
      <p:cxnSp>
        <p:nvCxnSpPr>
          <p:cNvPr id="14342" name="Line 6"/>
          <p:cNvCxnSpPr/>
          <p:nvPr/>
        </p:nvCxnSpPr>
        <p:spPr>
          <a:xfrm>
            <a:off x="1692275" y="3429000"/>
            <a:ext cx="5327650" cy="0"/>
          </a:xfrm>
          <a:prstGeom prst="line">
            <a:avLst/>
          </a:prstGeom>
          <a:noFill/>
          <a:ln>
            <a:solidFill>
              <a:schemeClr val="tx1"/>
            </a:solidFill>
            <a:miter lim="800000"/>
          </a:ln>
        </p:spPr>
      </p:cxnSp>
      <p:cxnSp>
        <p:nvCxnSpPr>
          <p:cNvPr id="14343" name="Line 7"/>
          <p:cNvCxnSpPr/>
          <p:nvPr/>
        </p:nvCxnSpPr>
        <p:spPr>
          <a:xfrm flipH="1">
            <a:off x="4284662" y="1773238"/>
            <a:ext cx="0" cy="3527425"/>
          </a:xfrm>
          <a:prstGeom prst="line">
            <a:avLst/>
          </a:prstGeom>
          <a:noFill/>
          <a:ln>
            <a:solidFill>
              <a:schemeClr val="tx1"/>
            </a:solidFill>
            <a:miter lim="800000"/>
          </a:ln>
        </p:spPr>
      </p:cxnSp>
      <p:sp>
        <p:nvSpPr>
          <p:cNvPr id="14344" name="Text Box 8"/>
          <p:cNvSpPr/>
          <p:nvPr/>
        </p:nvSpPr>
        <p:spPr>
          <a:xfrm>
            <a:off x="2124075" y="1773238"/>
            <a:ext cx="2160588" cy="158115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lnSpc>
                <a:spcPct val="80000"/>
              </a:lnSpc>
              <a:spcBef>
                <a:spcPct val="50000"/>
              </a:spcBef>
            </a:pPr>
            <a:r>
              <a:rPr lang="zh-CN" altLang="en-US" sz="1800" b="1">
                <a:latin typeface="宋体" pitchFamily="2" charset="-122"/>
              </a:rPr>
              <a:t>辅导</a:t>
            </a:r>
            <a:r>
              <a:rPr lang="en-US" altLang="zh-CN" sz="1800" b="1">
                <a:latin typeface="宋体" pitchFamily="2" charset="-122"/>
              </a:rPr>
              <a:t>/</a:t>
            </a:r>
            <a:r>
              <a:rPr lang="zh-CN" altLang="en-US" sz="1800" b="1">
                <a:latin typeface="宋体" pitchFamily="2" charset="-122"/>
              </a:rPr>
              <a:t>咨询</a:t>
            </a:r>
            <a:endParaRPr lang="zh-CN" altLang="en-US" sz="1800" b="1">
              <a:latin typeface="宋体" pitchFamily="2" charset="-122"/>
            </a:endParaRPr>
          </a:p>
          <a:p>
            <a:pPr marL="0" lvl="0" indent="0" eaLnBrk="1" hangingPunct="1">
              <a:lnSpc>
                <a:spcPct val="80000"/>
              </a:lnSpc>
              <a:spcBef>
                <a:spcPct val="50000"/>
              </a:spcBef>
            </a:pPr>
            <a:r>
              <a:rPr lang="zh-CN" altLang="en-US" sz="1600" b="1">
                <a:latin typeface="宋体" pitchFamily="2" charset="-122"/>
              </a:rPr>
              <a:t>      辅导</a:t>
            </a:r>
            <a:endParaRPr lang="zh-CN" altLang="en-US" sz="1600" b="1">
              <a:latin typeface="宋体" pitchFamily="2" charset="-122"/>
            </a:endParaRPr>
          </a:p>
          <a:p>
            <a:pPr marL="0" lvl="0" indent="0" eaLnBrk="1" hangingPunct="1">
              <a:lnSpc>
                <a:spcPct val="80000"/>
              </a:lnSpc>
              <a:spcBef>
                <a:spcPct val="50000"/>
              </a:spcBef>
            </a:pPr>
            <a:r>
              <a:rPr lang="zh-CN" altLang="en-US" sz="1600" b="1">
                <a:latin typeface="宋体" pitchFamily="2" charset="-122"/>
              </a:rPr>
              <a:t>      授权</a:t>
            </a:r>
            <a:endParaRPr lang="zh-CN" altLang="en-US" sz="1600" b="1">
              <a:latin typeface="宋体" pitchFamily="2" charset="-122"/>
            </a:endParaRPr>
          </a:p>
          <a:p>
            <a:pPr marL="0" lvl="0" indent="0" eaLnBrk="1" hangingPunct="1">
              <a:lnSpc>
                <a:spcPct val="80000"/>
              </a:lnSpc>
              <a:spcBef>
                <a:spcPct val="50000"/>
              </a:spcBef>
            </a:pPr>
            <a:r>
              <a:rPr lang="zh-CN" altLang="en-US" sz="1600" b="1">
                <a:latin typeface="宋体" pitchFamily="2" charset="-122"/>
              </a:rPr>
              <a:t>      挑战</a:t>
            </a:r>
            <a:endParaRPr lang="zh-CN" altLang="en-US" sz="1600" b="1">
              <a:latin typeface="宋体" pitchFamily="2" charset="-122"/>
            </a:endParaRPr>
          </a:p>
          <a:p>
            <a:pPr marL="0" lvl="0" indent="0" eaLnBrk="1" hangingPunct="1">
              <a:lnSpc>
                <a:spcPct val="80000"/>
              </a:lnSpc>
              <a:spcBef>
                <a:spcPct val="50000"/>
              </a:spcBef>
            </a:pPr>
            <a:r>
              <a:rPr lang="zh-CN" altLang="en-US" sz="1600" b="1">
                <a:latin typeface="宋体" pitchFamily="2" charset="-122"/>
              </a:rPr>
              <a:t>      工作重新分配</a:t>
            </a:r>
            <a:endParaRPr lang="zh-CN" altLang="en-US" sz="1600" b="1">
              <a:latin typeface="宋体" pitchFamily="2" charset="-122"/>
            </a:endParaRPr>
          </a:p>
        </p:txBody>
      </p:sp>
      <p:sp>
        <p:nvSpPr>
          <p:cNvPr id="14345" name="Text Box 9"/>
          <p:cNvSpPr/>
          <p:nvPr/>
        </p:nvSpPr>
        <p:spPr>
          <a:xfrm>
            <a:off x="4572000" y="1773238"/>
            <a:ext cx="2592388" cy="1646238"/>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lnSpc>
                <a:spcPct val="85000"/>
              </a:lnSpc>
              <a:spcBef>
                <a:spcPct val="50000"/>
              </a:spcBef>
            </a:pPr>
            <a:r>
              <a:rPr lang="zh-CN" altLang="en-US" sz="1800" b="1"/>
              <a:t>更多机会</a:t>
            </a:r>
            <a:endParaRPr lang="zh-CN" altLang="en-US" sz="1800" b="1"/>
          </a:p>
          <a:p>
            <a:pPr marL="0" lvl="0" indent="0" eaLnBrk="1" hangingPunct="1">
              <a:lnSpc>
                <a:spcPct val="85000"/>
              </a:lnSpc>
              <a:spcBef>
                <a:spcPct val="50000"/>
              </a:spcBef>
            </a:pPr>
            <a:r>
              <a:rPr lang="zh-CN" altLang="en-US" sz="1600" b="1"/>
              <a:t>        工作丰富化</a:t>
            </a:r>
            <a:endParaRPr lang="zh-CN" altLang="en-US" sz="1600" b="1"/>
          </a:p>
          <a:p>
            <a:pPr marL="0" lvl="0" indent="0" eaLnBrk="1" hangingPunct="1">
              <a:lnSpc>
                <a:spcPct val="85000"/>
              </a:lnSpc>
              <a:spcBef>
                <a:spcPct val="50000"/>
              </a:spcBef>
            </a:pPr>
            <a:r>
              <a:rPr lang="zh-CN" altLang="en-US" sz="1600" b="1"/>
              <a:t>         升迁</a:t>
            </a:r>
            <a:endParaRPr lang="zh-CN" altLang="en-US" sz="1600" b="1"/>
          </a:p>
          <a:p>
            <a:pPr marL="0" lvl="0" indent="0" eaLnBrk="1" hangingPunct="1">
              <a:lnSpc>
                <a:spcPct val="85000"/>
              </a:lnSpc>
              <a:spcBef>
                <a:spcPct val="50000"/>
              </a:spcBef>
            </a:pPr>
            <a:r>
              <a:rPr lang="zh-CN" altLang="en-US" sz="1600" b="1"/>
              <a:t>         更多挑战性工作</a:t>
            </a:r>
            <a:endParaRPr lang="zh-CN" altLang="en-US" sz="1600" b="1"/>
          </a:p>
          <a:p>
            <a:pPr marL="0" lvl="0" indent="0" eaLnBrk="1" hangingPunct="1">
              <a:lnSpc>
                <a:spcPct val="85000"/>
              </a:lnSpc>
              <a:spcBef>
                <a:spcPct val="50000"/>
              </a:spcBef>
            </a:pPr>
            <a:r>
              <a:rPr lang="zh-CN" altLang="en-US" sz="1600" b="1"/>
              <a:t>          特殊培训</a:t>
            </a:r>
            <a:endParaRPr lang="zh-CN" altLang="en-US" sz="1600" b="1"/>
          </a:p>
        </p:txBody>
      </p:sp>
      <p:sp>
        <p:nvSpPr>
          <p:cNvPr id="14346" name="Text Box 10"/>
          <p:cNvSpPr/>
          <p:nvPr/>
        </p:nvSpPr>
        <p:spPr>
          <a:xfrm>
            <a:off x="1835150" y="3644900"/>
            <a:ext cx="2376488" cy="77946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zh-CN" altLang="en-US" sz="1800" b="1">
                <a:latin typeface="宋体" pitchFamily="2" charset="-122"/>
              </a:rPr>
              <a:t>    绩效改进</a:t>
            </a:r>
            <a:endParaRPr lang="zh-CN" altLang="en-US" sz="1800" b="1">
              <a:latin typeface="宋体" pitchFamily="2" charset="-122"/>
            </a:endParaRPr>
          </a:p>
          <a:p>
            <a:pPr marL="0" lvl="0" indent="0" eaLnBrk="1" hangingPunct="1">
              <a:spcBef>
                <a:spcPct val="50000"/>
              </a:spcBef>
            </a:pPr>
            <a:r>
              <a:rPr lang="zh-CN" altLang="en-US" sz="1800"/>
              <a:t>              </a:t>
            </a:r>
            <a:r>
              <a:rPr lang="zh-CN" altLang="en-US" sz="1600" b="1"/>
              <a:t>方案（狭义）</a:t>
            </a:r>
            <a:endParaRPr lang="zh-CN" altLang="en-US" sz="1600" b="1"/>
          </a:p>
        </p:txBody>
      </p:sp>
      <p:sp>
        <p:nvSpPr>
          <p:cNvPr id="14347" name="Text Box 11"/>
          <p:cNvSpPr/>
          <p:nvPr/>
        </p:nvSpPr>
        <p:spPr>
          <a:xfrm>
            <a:off x="4356100" y="3716338"/>
            <a:ext cx="2376488" cy="1146175"/>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zh-CN" altLang="en-US" sz="1800" b="1"/>
              <a:t>      训练</a:t>
            </a:r>
            <a:endParaRPr lang="zh-CN" altLang="en-US" sz="1800" b="1"/>
          </a:p>
          <a:p>
            <a:pPr marL="0" lvl="0" indent="0" eaLnBrk="1" hangingPunct="1">
              <a:spcBef>
                <a:spcPct val="50000"/>
              </a:spcBef>
            </a:pPr>
            <a:r>
              <a:rPr lang="zh-CN" altLang="en-US" sz="1800" b="1"/>
              <a:t>               </a:t>
            </a:r>
            <a:r>
              <a:rPr lang="zh-CN" altLang="en-US" sz="1600" b="1">
                <a:latin typeface="宋体" pitchFamily="2" charset="-122"/>
              </a:rPr>
              <a:t>知识</a:t>
            </a:r>
            <a:endParaRPr lang="zh-CN" altLang="en-US" sz="1600" b="1">
              <a:latin typeface="宋体" pitchFamily="2" charset="-122"/>
            </a:endParaRPr>
          </a:p>
          <a:p>
            <a:pPr marL="0" lvl="0" indent="0" eaLnBrk="1" hangingPunct="1">
              <a:spcBef>
                <a:spcPct val="50000"/>
              </a:spcBef>
            </a:pPr>
            <a:r>
              <a:rPr lang="zh-CN" altLang="en-US" sz="1600" b="1">
                <a:latin typeface="宋体" pitchFamily="2" charset="-122"/>
              </a:rPr>
              <a:t>         技能</a:t>
            </a:r>
            <a:endParaRPr lang="zh-CN" altLang="en-US" sz="1600" b="1">
              <a:latin typeface="宋体" pitchFamily="2" charset="-122"/>
            </a:endParaRPr>
          </a:p>
        </p:txBody>
      </p:sp>
      <p:sp>
        <p:nvSpPr>
          <p:cNvPr id="14348" name="Text Box 12"/>
          <p:cNvSpPr/>
          <p:nvPr/>
        </p:nvSpPr>
        <p:spPr>
          <a:xfrm>
            <a:off x="2195512" y="5445125"/>
            <a:ext cx="4537075" cy="4572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en-US" altLang="zh-CN" b="1"/>
              <a:t>-  </a:t>
            </a:r>
            <a:r>
              <a:rPr lang="en-US" altLang="zh-CN"/>
              <a:t>                  </a:t>
            </a:r>
            <a:r>
              <a:rPr lang="zh-CN" altLang="en-US"/>
              <a:t>态度              </a:t>
            </a:r>
            <a:r>
              <a:rPr lang="en-US" altLang="zh-CN" b="1"/>
              <a:t>+</a:t>
            </a:r>
            <a:endParaRPr lang="en-US" altLang="zh-CN" b="1"/>
          </a:p>
        </p:txBody>
      </p:sp>
      <p:sp>
        <p:nvSpPr>
          <p:cNvPr id="14349" name="Text Box 14"/>
          <p:cNvSpPr/>
          <p:nvPr/>
        </p:nvSpPr>
        <p:spPr>
          <a:xfrm>
            <a:off x="998538" y="1916112"/>
            <a:ext cx="549275" cy="1873250"/>
          </a:xfrm>
          <a:prstGeom prst="rect">
            <a:avLst/>
          </a:prstGeom>
          <a:noFill/>
          <a:ln>
            <a:noFill/>
            <a:miter lim="800000"/>
          </a:ln>
        </p:spPr>
        <p:txBody>
          <a:bodyPr vert="vert">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en-US" altLang="zh-CN" b="1"/>
              <a:t>+</a:t>
            </a:r>
            <a:r>
              <a:rPr lang="en-US" altLang="zh-CN"/>
              <a:t>            </a:t>
            </a:r>
            <a:r>
              <a:rPr lang="zh-CN" altLang="en-US"/>
              <a:t>能力              </a:t>
            </a:r>
            <a:endParaRPr lang="en-US" altLang="zh-CN"/>
          </a:p>
        </p:txBody>
      </p:sp>
      <p:sp>
        <p:nvSpPr>
          <p:cNvPr id="14350" name="Text Box 15"/>
          <p:cNvSpPr/>
          <p:nvPr/>
        </p:nvSpPr>
        <p:spPr>
          <a:xfrm>
            <a:off x="900112" y="4652962"/>
            <a:ext cx="647700" cy="4572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en-US" altLang="zh-CN"/>
              <a:t>   </a:t>
            </a:r>
            <a:r>
              <a:rPr lang="en-US" altLang="zh-CN" b="1"/>
              <a:t>-</a:t>
            </a:r>
            <a:endParaRPr lang="en-US" altLang="zh-CN" b="1"/>
          </a:p>
        </p:txBody>
      </p:sp>
      <p:sp>
        <p:nvSpPr>
          <p:cNvPr id="14351" name="Text Box 16"/>
          <p:cNvSpPr/>
          <p:nvPr/>
        </p:nvSpPr>
        <p:spPr>
          <a:xfrm>
            <a:off x="1979612" y="6237288"/>
            <a:ext cx="4824412" cy="4572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eaLnBrk="1" hangingPunct="1">
              <a:spcBef>
                <a:spcPct val="50000"/>
              </a:spcBef>
            </a:pPr>
            <a:r>
              <a:rPr lang="zh-CN" altLang="en-US" b="1"/>
              <a:t>绩效改进方案类型图</a:t>
            </a:r>
            <a:endParaRPr lang="zh-CN" altLang="en-US" b="1"/>
          </a:p>
        </p:txBody>
      </p:sp>
    </p:spTree>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15362"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898C894A-1FBF-48C7-BDB4-EBB2A407EC3A}" type="slidenum">
              <a:rPr kumimoji="0" lang="zh-CN" altLang="en-US" sz="2600" b="1">
                <a:solidFill>
                  <a:schemeClr val="bg1"/>
                </a:solidFill>
                <a:latin typeface="Arial"/>
              </a:rPr>
              <a:t>13</a:t>
            </a:fld>
            <a:endParaRPr kumimoji="0" lang="en-US" altLang="zh-CN" sz="2600" b="1">
              <a:solidFill>
                <a:schemeClr val="bg1"/>
              </a:solidFill>
              <a:latin typeface="Arial"/>
            </a:endParaRPr>
          </a:p>
        </p:txBody>
      </p:sp>
      <p:sp>
        <p:nvSpPr>
          <p:cNvPr id="15363"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进行变革管理</a:t>
            </a:r>
            <a:endParaRPr lang="zh-CN" altLang="en-US"/>
          </a:p>
        </p:txBody>
      </p:sp>
      <p:sp>
        <p:nvSpPr>
          <p:cNvPr id="15364"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15000"/>
              </a:lnSpc>
            </a:pPr>
            <a:r>
              <a:rPr lang="zh-CN" altLang="en-US" b="1">
                <a:ea typeface="楷体_GB2312" pitchFamily="49" charset="-122"/>
              </a:rPr>
              <a:t>改进方案成功的关键是对变革过程的管理。改进意味着组织和个人的某些改变，而改变会遇到阻力。</a:t>
            </a:r>
            <a:endParaRPr lang="zh-CN" altLang="en-US" b="1">
              <a:ea typeface="楷体_GB2312" pitchFamily="49" charset="-122"/>
            </a:endParaRPr>
          </a:p>
          <a:p>
            <a:pPr lvl="0" eaLnBrk="1" hangingPunct="1">
              <a:lnSpc>
                <a:spcPct val="115000"/>
              </a:lnSpc>
            </a:pPr>
            <a:r>
              <a:rPr lang="zh-CN" altLang="en-US" b="1">
                <a:ea typeface="楷体_GB2312" pitchFamily="49" charset="-122"/>
              </a:rPr>
              <a:t>在设计改进方案时就需要考虑到执行过程中可能遇到的障碍，并现行想好对策。</a:t>
            </a:r>
            <a:endParaRPr lang="zh-CN" altLang="en-US" b="1">
              <a:ea typeface="楷体_GB2312" pitchFamily="49" charset="-122"/>
            </a:endParaRPr>
          </a:p>
          <a:p>
            <a:pPr lvl="0" eaLnBrk="1" hangingPunct="1">
              <a:lnSpc>
                <a:spcPct val="115000"/>
              </a:lnSpc>
            </a:pPr>
            <a:r>
              <a:rPr lang="zh-CN" altLang="en-US" b="1">
                <a:ea typeface="楷体_GB2312" pitchFamily="49" charset="-122"/>
              </a:rPr>
              <a:t>一般而言，领导者的支持，充分的宣传和沟通，严密的步骤是保证改进成功的重要因素。</a:t>
            </a:r>
            <a:endParaRPr lang="zh-CN" altLang="en-US" b="1">
              <a:ea typeface="楷体_GB2312" pitchFamily="49" charset="-122"/>
            </a:endParaRPr>
          </a:p>
        </p:txBody>
      </p:sp>
    </p:spTree>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16386"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B9898FFD-1E64-4E39-ABC7-95B82BFF234E}" type="slidenum">
              <a:rPr kumimoji="0" lang="zh-CN" altLang="en-US" sz="2600" b="1">
                <a:solidFill>
                  <a:schemeClr val="bg1"/>
                </a:solidFill>
                <a:latin typeface="Arial"/>
              </a:rPr>
              <a:t>14</a:t>
            </a:fld>
            <a:endParaRPr kumimoji="0" lang="en-US" altLang="zh-CN" sz="2600" b="1">
              <a:solidFill>
                <a:schemeClr val="bg1"/>
              </a:solidFill>
              <a:latin typeface="Arial"/>
            </a:endParaRPr>
          </a:p>
        </p:txBody>
      </p:sp>
      <p:sp>
        <p:nvSpPr>
          <p:cNvPr id="16387"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绩效改进结果评估</a:t>
            </a:r>
            <a:endParaRPr lang="zh-CN" altLang="en-US"/>
          </a:p>
        </p:txBody>
      </p:sp>
      <p:sp>
        <p:nvSpPr>
          <p:cNvPr id="16388" name="Rectangle 3"/>
          <p:cNvSpPr/>
          <p:nvPr>
            <p:ph type="body" idx="4294967295"/>
          </p:nvPr>
        </p:nvSpPr>
        <p:spPr>
          <a:xfrm>
            <a:off x="827088" y="1773238"/>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15000"/>
              </a:lnSpc>
              <a:buNone/>
            </a:pPr>
            <a:r>
              <a:rPr lang="en-US" altLang="zh-CN" sz="2400" b="1">
                <a:latin typeface="楷体_GB2312" pitchFamily="49" charset="-122"/>
                <a:ea typeface="楷体_GB2312" pitchFamily="49" charset="-122"/>
              </a:rPr>
              <a:t> </a:t>
            </a:r>
            <a:r>
              <a:rPr lang="en-US" altLang="zh-CN" sz="2400" b="1">
                <a:solidFill>
                  <a:srgbClr val="000066"/>
                </a:solidFill>
                <a:latin typeface="楷体_GB2312" pitchFamily="49" charset="-122"/>
                <a:ea typeface="楷体_GB2312" pitchFamily="49" charset="-122"/>
              </a:rPr>
              <a:t>Kirkpatrick</a:t>
            </a:r>
            <a:r>
              <a:rPr lang="zh-CN" altLang="en-US" sz="2400" b="1">
                <a:solidFill>
                  <a:srgbClr val="000066"/>
                </a:solidFill>
                <a:latin typeface="楷体_GB2312" pitchFamily="49" charset="-122"/>
                <a:ea typeface="楷体_GB2312" pitchFamily="49" charset="-122"/>
              </a:rPr>
              <a:t>提出的结果评估的四个维度：</a:t>
            </a:r>
            <a:endParaRPr lang="zh-CN" altLang="en-US" sz="2400" b="1">
              <a:solidFill>
                <a:srgbClr val="000066"/>
              </a:solidFill>
              <a:latin typeface="楷体_GB2312" pitchFamily="49" charset="-122"/>
              <a:ea typeface="楷体_GB2312" pitchFamily="49" charset="-122"/>
            </a:endParaRPr>
          </a:p>
          <a:p>
            <a:pPr lvl="0" algn="r" eaLnBrk="1" hangingPunct="1">
              <a:lnSpc>
                <a:spcPct val="115000"/>
              </a:lnSpc>
              <a:buNone/>
            </a:pPr>
            <a:r>
              <a:rPr lang="zh-CN" altLang="en-US" sz="2400" b="1">
                <a:latin typeface="楷体_GB2312" pitchFamily="49" charset="-122"/>
                <a:ea typeface="楷体_GB2312" pitchFamily="49" charset="-122"/>
              </a:rPr>
              <a:t>维度</a:t>
            </a:r>
            <a:r>
              <a:rPr lang="en-US" altLang="zh-CN" sz="2400" b="1">
                <a:latin typeface="楷体_GB2312" pitchFamily="49" charset="-122"/>
                <a:ea typeface="楷体_GB2312" pitchFamily="49" charset="-122"/>
              </a:rPr>
              <a:t>1</a:t>
            </a:r>
            <a:r>
              <a:rPr lang="zh-CN" altLang="en-US" sz="2400" b="1">
                <a:latin typeface="楷体_GB2312" pitchFamily="49" charset="-122"/>
                <a:ea typeface="楷体_GB2312" pitchFamily="49" charset="-122"/>
              </a:rPr>
              <a:t>：反应。工作场所的各类成员对改进活动以及活动对     他们的影响的反应结果？客户和供应商的反应怎样？</a:t>
            </a:r>
            <a:endParaRPr lang="zh-CN" altLang="en-US" sz="2400" b="1">
              <a:latin typeface="楷体_GB2312" pitchFamily="49" charset="-122"/>
              <a:ea typeface="楷体_GB2312" pitchFamily="49" charset="-122"/>
            </a:endParaRPr>
          </a:p>
          <a:p>
            <a:pPr lvl="0" eaLnBrk="1" hangingPunct="1">
              <a:lnSpc>
                <a:spcPct val="115000"/>
              </a:lnSpc>
              <a:buNone/>
            </a:pPr>
            <a:r>
              <a:rPr lang="zh-CN" altLang="en-US" sz="2400" b="1">
                <a:latin typeface="楷体_GB2312" pitchFamily="49" charset="-122"/>
                <a:ea typeface="楷体_GB2312" pitchFamily="49" charset="-122"/>
              </a:rPr>
              <a:t>维度</a:t>
            </a:r>
            <a:r>
              <a:rPr lang="en-US" altLang="zh-CN" sz="2400" b="1">
                <a:latin typeface="楷体_GB2312" pitchFamily="49" charset="-122"/>
                <a:ea typeface="楷体_GB2312" pitchFamily="49" charset="-122"/>
              </a:rPr>
              <a:t>2</a:t>
            </a:r>
            <a:r>
              <a:rPr lang="zh-CN" altLang="en-US" sz="2400" b="1">
                <a:latin typeface="楷体_GB2312" pitchFamily="49" charset="-122"/>
                <a:ea typeface="楷体_GB2312" pitchFamily="49" charset="-122"/>
              </a:rPr>
              <a:t>：学习或能力。实施后，人们了解或掌握了哪些以前    不会的知识或技能？</a:t>
            </a:r>
            <a:endParaRPr lang="zh-CN" altLang="en-US" sz="2400" b="1">
              <a:latin typeface="楷体_GB2312" pitchFamily="49" charset="-122"/>
              <a:ea typeface="楷体_GB2312" pitchFamily="49" charset="-122"/>
            </a:endParaRPr>
          </a:p>
          <a:p>
            <a:pPr lvl="0" eaLnBrk="1" hangingPunct="1">
              <a:lnSpc>
                <a:spcPct val="115000"/>
              </a:lnSpc>
              <a:buNone/>
            </a:pPr>
            <a:r>
              <a:rPr lang="zh-CN" altLang="en-US" sz="2400" b="1">
                <a:latin typeface="楷体_GB2312" pitchFamily="49" charset="-122"/>
                <a:ea typeface="楷体_GB2312" pitchFamily="49" charset="-122"/>
              </a:rPr>
              <a:t>维度</a:t>
            </a:r>
            <a:r>
              <a:rPr lang="en-US" altLang="zh-CN" sz="2400" b="1">
                <a:latin typeface="楷体_GB2312" pitchFamily="49" charset="-122"/>
                <a:ea typeface="楷体_GB2312" pitchFamily="49" charset="-122"/>
              </a:rPr>
              <a:t>3</a:t>
            </a:r>
            <a:r>
              <a:rPr lang="zh-CN" altLang="en-US" sz="2400" b="1">
                <a:latin typeface="楷体_GB2312" pitchFamily="49" charset="-122"/>
                <a:ea typeface="楷体_GB2312" pitchFamily="49" charset="-122"/>
              </a:rPr>
              <a:t>：转变。改进活动对工作方式是否产生了所希望的影     响？工作中是否开始运用新的技能、工具、程序？</a:t>
            </a:r>
            <a:endParaRPr lang="zh-CN" altLang="en-US" sz="2400" b="1">
              <a:latin typeface="楷体_GB2312" pitchFamily="49" charset="-122"/>
              <a:ea typeface="楷体_GB2312" pitchFamily="49" charset="-122"/>
            </a:endParaRPr>
          </a:p>
          <a:p>
            <a:pPr lvl="0" eaLnBrk="1" hangingPunct="1">
              <a:lnSpc>
                <a:spcPct val="115000"/>
              </a:lnSpc>
              <a:buNone/>
            </a:pPr>
            <a:r>
              <a:rPr lang="zh-CN" altLang="en-US" sz="2400" b="1">
                <a:latin typeface="楷体_GB2312" pitchFamily="49" charset="-122"/>
                <a:ea typeface="楷体_GB2312" pitchFamily="49" charset="-122"/>
              </a:rPr>
              <a:t>维度</a:t>
            </a:r>
            <a:r>
              <a:rPr lang="en-US" altLang="zh-CN" sz="2400" b="1">
                <a:latin typeface="楷体_GB2312" pitchFamily="49" charset="-122"/>
                <a:ea typeface="楷体_GB2312" pitchFamily="49" charset="-122"/>
              </a:rPr>
              <a:t>4</a:t>
            </a:r>
            <a:r>
              <a:rPr lang="zh-CN" altLang="en-US" sz="2400" b="1">
                <a:latin typeface="楷体_GB2312" pitchFamily="49" charset="-122"/>
                <a:ea typeface="楷体_GB2312" pitchFamily="49" charset="-122"/>
              </a:rPr>
              <a:t>：结果。改进活动对绩效差距的影响是什么？差距的缩小与经营行为具有正向相关关系吗？</a:t>
            </a:r>
            <a:endParaRPr lang="zh-CN" altLang="en-US" sz="2400" b="1">
              <a:latin typeface="楷体_GB2312" pitchFamily="49" charset="-122"/>
              <a:ea typeface="楷体_GB2312" pitchFamily="49" charset="-122"/>
            </a:endParaRP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17410"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FB4F9563-43EF-4B9D-8C2C-7598D4B7766B}" type="slidenum">
              <a:rPr kumimoji="0" lang="zh-CN" altLang="en-US" sz="2600" b="1">
                <a:solidFill>
                  <a:schemeClr val="bg1"/>
                </a:solidFill>
                <a:latin typeface="Arial"/>
              </a:rPr>
              <a:t>15</a:t>
            </a:fld>
            <a:endParaRPr kumimoji="0" lang="en-US" altLang="zh-CN" sz="2600" b="1">
              <a:solidFill>
                <a:schemeClr val="bg1"/>
              </a:solidFill>
              <a:latin typeface="Arial"/>
            </a:endParaRPr>
          </a:p>
        </p:txBody>
      </p:sp>
      <p:sp>
        <p:nvSpPr>
          <p:cNvPr id="17411" name="Rectangle 2"/>
          <p:cNvSpPr/>
          <p:nvPr>
            <p:ph type="title" idx="4294967295"/>
          </p:nvPr>
        </p:nvSpPr>
        <p:spPr>
          <a:xfrm>
            <a:off x="838200" y="457200"/>
            <a:ext cx="7848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sz="4000">
                <a:latin typeface="Times New Roman" pitchFamily="18" charset="0"/>
                <a:ea typeface="黑体" pitchFamily="49" charset="-122"/>
              </a:rPr>
              <a:t>（三）基于能力的绩效改进方案</a:t>
            </a:r>
            <a:endParaRPr lang="zh-CN" altLang="en-US" sz="4000">
              <a:latin typeface="Times New Roman" pitchFamily="18" charset="0"/>
              <a:ea typeface="黑体" pitchFamily="49" charset="-122"/>
            </a:endParaRPr>
          </a:p>
        </p:txBody>
      </p:sp>
      <p:sp>
        <p:nvSpPr>
          <p:cNvPr id="17412"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buNone/>
            </a:pPr>
            <a:r>
              <a:rPr lang="zh-CN" altLang="en-US" sz="3200" b="1">
                <a:latin typeface="楷体_GB2312" pitchFamily="49" charset="-122"/>
                <a:ea typeface="楷体_GB2312" pitchFamily="49" charset="-122"/>
              </a:rPr>
              <a:t>1、绩效改进的前提和理念</a:t>
            </a:r>
            <a:endParaRPr lang="zh-CN" altLang="en-US" sz="3200" b="1">
              <a:latin typeface="楷体_GB2312" pitchFamily="49" charset="-122"/>
              <a:ea typeface="楷体_GB2312" pitchFamily="49" charset="-122"/>
            </a:endParaRPr>
          </a:p>
          <a:p>
            <a:pPr lvl="0" eaLnBrk="1" hangingPunct="1">
              <a:buNone/>
            </a:pPr>
            <a:r>
              <a:rPr lang="zh-CN" altLang="en-US" sz="3200" b="1">
                <a:latin typeface="楷体_GB2312" pitchFamily="49" charset="-122"/>
                <a:ea typeface="楷体_GB2312" pitchFamily="49" charset="-122"/>
              </a:rPr>
              <a:t>2、目标设定（包括绩效目标和能力发展目标）</a:t>
            </a:r>
            <a:endParaRPr lang="zh-CN" altLang="en-US" sz="3200" b="1">
              <a:latin typeface="楷体_GB2312" pitchFamily="49" charset="-122"/>
              <a:ea typeface="楷体_GB2312" pitchFamily="49" charset="-122"/>
            </a:endParaRPr>
          </a:p>
          <a:p>
            <a:pPr lvl="0" eaLnBrk="1" hangingPunct="1">
              <a:buNone/>
            </a:pPr>
            <a:r>
              <a:rPr lang="zh-CN" altLang="en-US" sz="3200" b="1">
                <a:latin typeface="楷体_GB2312" pitchFamily="49" charset="-122"/>
                <a:ea typeface="楷体_GB2312" pitchFamily="49" charset="-122"/>
              </a:rPr>
              <a:t>3、制定完成目标的步骤</a:t>
            </a:r>
            <a:endParaRPr lang="zh-CN" altLang="en-US" sz="3200" b="1">
              <a:latin typeface="楷体_GB2312" pitchFamily="49" charset="-122"/>
              <a:ea typeface="楷体_GB2312" pitchFamily="49" charset="-122"/>
            </a:endParaRPr>
          </a:p>
          <a:p>
            <a:pPr lvl="0" eaLnBrk="1" hangingPunct="1">
              <a:buNone/>
            </a:pPr>
            <a:r>
              <a:rPr lang="zh-CN" altLang="en-US" sz="3200" b="1">
                <a:latin typeface="楷体_GB2312" pitchFamily="49" charset="-122"/>
                <a:ea typeface="楷体_GB2312" pitchFamily="49" charset="-122"/>
              </a:rPr>
              <a:t>4、解决能力发展中存在的问题和障碍</a:t>
            </a:r>
            <a:endParaRPr lang="zh-CN" altLang="en-US" sz="3200" b="1">
              <a:latin typeface="楷体_GB2312" pitchFamily="49" charset="-122"/>
              <a:ea typeface="楷体_GB2312" pitchFamily="49" charset="-122"/>
            </a:endParaRPr>
          </a:p>
          <a:p>
            <a:pPr lvl="0" eaLnBrk="1" hangingPunct="1">
              <a:buNone/>
            </a:pPr>
            <a:r>
              <a:rPr lang="zh-CN" altLang="en-US" sz="3200" b="1">
                <a:latin typeface="楷体_GB2312" pitchFamily="49" charset="-122"/>
                <a:ea typeface="楷体_GB2312" pitchFamily="49" charset="-122"/>
              </a:rPr>
              <a:t>5、明确指导者的行动</a:t>
            </a:r>
            <a:endParaRPr lang="zh-CN" altLang="en-US" sz="3200" b="1">
              <a:latin typeface="楷体_GB2312" pitchFamily="49" charset="-122"/>
              <a:ea typeface="楷体_GB2312" pitchFamily="49" charset="-122"/>
            </a:endParaRPr>
          </a:p>
          <a:p>
            <a:pPr lvl="0" eaLnBrk="1" hangingPunct="1">
              <a:buNone/>
            </a:pPr>
            <a:r>
              <a:rPr lang="zh-CN" altLang="en-US" sz="3200" b="1">
                <a:latin typeface="楷体_GB2312" pitchFamily="49" charset="-122"/>
                <a:ea typeface="楷体_GB2312" pitchFamily="49" charset="-122"/>
              </a:rPr>
              <a:t>6、绩效改进方案的实施</a:t>
            </a:r>
            <a:endParaRPr lang="zh-CN" altLang="en-US" sz="3200" b="1">
              <a:latin typeface="楷体_GB2312" pitchFamily="49" charset="-122"/>
              <a:ea typeface="楷体_GB2312" pitchFamily="49" charset="-122"/>
            </a:endParaRPr>
          </a:p>
          <a:p>
            <a:pPr lvl="0" eaLnBrk="1" hangingPunct="1">
              <a:buNone/>
            </a:pPr>
            <a:endParaRPr lang="zh-CN" altLang="en-US" sz="3200" b="1">
              <a:latin typeface="楷体_GB2312" pitchFamily="49" charset="-122"/>
              <a:ea typeface="楷体_GB2312" pitchFamily="49" charset="-122"/>
            </a:endParaRPr>
          </a:p>
        </p:txBody>
      </p:sp>
    </p:spTree>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18434"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905EB1BC-0733-4B25-8D28-58D524E771D8}" type="slidenum">
              <a:rPr kumimoji="0" lang="zh-CN" altLang="en-US" sz="2600" b="1">
                <a:solidFill>
                  <a:schemeClr val="bg1"/>
                </a:solidFill>
                <a:latin typeface="Arial"/>
              </a:rPr>
              <a:t>16</a:t>
            </a:fld>
            <a:endParaRPr kumimoji="0" lang="en-US" altLang="zh-CN" sz="2600" b="1">
              <a:solidFill>
                <a:schemeClr val="bg1"/>
              </a:solidFill>
              <a:latin typeface="Arial"/>
            </a:endParaRPr>
          </a:p>
        </p:txBody>
      </p:sp>
      <p:sp>
        <p:nvSpPr>
          <p:cNvPr id="18435" name="Rectangle 2"/>
          <p:cNvSpPr/>
          <p:nvPr>
            <p:ph type="title" idx="4294967295"/>
          </p:nvPr>
        </p:nvSpPr>
        <p:spPr>
          <a:xfrm>
            <a:off x="838200" y="1052512"/>
            <a:ext cx="6705600" cy="547688"/>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latin typeface="楷体_GB2312" pitchFamily="49" charset="-122"/>
                <a:ea typeface="楷体_GB2312" pitchFamily="49" charset="-122"/>
              </a:rPr>
              <a:t>1、绩效改进的前提和理念</a:t>
            </a:r>
            <a:endParaRPr lang="zh-CN" altLang="en-US">
              <a:latin typeface="楷体_GB2312" pitchFamily="49" charset="-122"/>
              <a:ea typeface="楷体_GB2312" pitchFamily="49" charset="-122"/>
            </a:endParaRPr>
          </a:p>
        </p:txBody>
      </p:sp>
      <p:sp>
        <p:nvSpPr>
          <p:cNvPr id="18436" name="Text Box 5"/>
          <p:cNvSpPr/>
          <p:nvPr/>
        </p:nvSpPr>
        <p:spPr>
          <a:xfrm>
            <a:off x="827088" y="1844675"/>
            <a:ext cx="8066088" cy="415131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zh-CN" altLang="en-US" sz="2800" b="1">
                <a:latin typeface="楷体_GB2312" pitchFamily="49" charset="-122"/>
                <a:ea typeface="楷体_GB2312" pitchFamily="49" charset="-122"/>
              </a:rPr>
              <a:t>（</a:t>
            </a:r>
            <a:r>
              <a:rPr lang="en-US" altLang="zh-CN" sz="2800" b="1">
                <a:latin typeface="楷体_GB2312" pitchFamily="49" charset="-122"/>
                <a:ea typeface="楷体_GB2312" pitchFamily="49" charset="-122"/>
              </a:rPr>
              <a:t>1</a:t>
            </a:r>
            <a:r>
              <a:rPr lang="zh-CN" altLang="en-US" sz="2800" b="1">
                <a:latin typeface="楷体_GB2312" pitchFamily="49" charset="-122"/>
                <a:ea typeface="楷体_GB2312" pitchFamily="49" charset="-122"/>
              </a:rPr>
              <a:t>）人们有能力，而且渴望学习并提高自身的能力。</a:t>
            </a:r>
            <a:endParaRPr lang="zh-CN" altLang="en-US" sz="2800" b="1">
              <a:latin typeface="楷体_GB2312" pitchFamily="49" charset="-122"/>
              <a:ea typeface="楷体_GB2312" pitchFamily="49" charset="-122"/>
            </a:endParaRPr>
          </a:p>
          <a:p>
            <a:pPr marL="0" lvl="0" indent="0" eaLnBrk="1" hangingPunct="1">
              <a:spcBef>
                <a:spcPct val="50000"/>
              </a:spcBef>
            </a:pPr>
            <a:r>
              <a:rPr lang="zh-CN" altLang="en-US" sz="2800" b="1">
                <a:latin typeface="楷体_GB2312" pitchFamily="49" charset="-122"/>
                <a:ea typeface="楷体_GB2312" pitchFamily="49" charset="-122"/>
              </a:rPr>
              <a:t>（</a:t>
            </a:r>
            <a:r>
              <a:rPr lang="en-US" altLang="zh-CN" sz="2800" b="1">
                <a:latin typeface="楷体_GB2312" pitchFamily="49" charset="-122"/>
                <a:ea typeface="楷体_GB2312" pitchFamily="49" charset="-122"/>
              </a:rPr>
              <a:t>2</a:t>
            </a:r>
            <a:r>
              <a:rPr lang="zh-CN" altLang="en-US" sz="2800" b="1">
                <a:latin typeface="楷体_GB2312" pitchFamily="49" charset="-122"/>
                <a:ea typeface="楷体_GB2312" pitchFamily="49" charset="-122"/>
              </a:rPr>
              <a:t>）意识和觉悟能够使人们做出不同的选择。</a:t>
            </a:r>
            <a:endParaRPr lang="zh-CN" altLang="en-US" sz="2800" b="1">
              <a:latin typeface="楷体_GB2312" pitchFamily="49" charset="-122"/>
              <a:ea typeface="楷体_GB2312" pitchFamily="49" charset="-122"/>
            </a:endParaRPr>
          </a:p>
          <a:p>
            <a:pPr marL="0" lvl="0" indent="0" eaLnBrk="1" hangingPunct="1">
              <a:spcBef>
                <a:spcPct val="50000"/>
              </a:spcBef>
            </a:pPr>
            <a:r>
              <a:rPr lang="zh-CN" altLang="en-US" sz="2800" b="1">
                <a:latin typeface="楷体_GB2312" pitchFamily="49" charset="-122"/>
                <a:ea typeface="楷体_GB2312" pitchFamily="49" charset="-122"/>
              </a:rPr>
              <a:t>（</a:t>
            </a:r>
            <a:r>
              <a:rPr lang="en-US" altLang="zh-CN" sz="2800" b="1">
                <a:latin typeface="楷体_GB2312" pitchFamily="49" charset="-122"/>
                <a:ea typeface="楷体_GB2312" pitchFamily="49" charset="-122"/>
              </a:rPr>
              <a:t>3</a:t>
            </a:r>
            <a:r>
              <a:rPr lang="zh-CN" altLang="en-US" sz="2800" b="1">
                <a:latin typeface="楷体_GB2312" pitchFamily="49" charset="-122"/>
                <a:ea typeface="楷体_GB2312" pitchFamily="49" charset="-122"/>
              </a:rPr>
              <a:t>）给予他人关爱以及帮助他们时也可以使自己受益。</a:t>
            </a:r>
            <a:endParaRPr lang="zh-CN" altLang="en-US" sz="2800" b="1">
              <a:latin typeface="楷体_GB2312" pitchFamily="49" charset="-122"/>
              <a:ea typeface="楷体_GB2312" pitchFamily="49" charset="-122"/>
            </a:endParaRPr>
          </a:p>
          <a:p>
            <a:pPr marL="0" lvl="0" indent="0" eaLnBrk="1" hangingPunct="1">
              <a:spcBef>
                <a:spcPct val="50000"/>
              </a:spcBef>
            </a:pPr>
            <a:r>
              <a:rPr lang="zh-CN" altLang="en-US" sz="2800" b="1">
                <a:latin typeface="楷体_GB2312" pitchFamily="49" charset="-122"/>
                <a:ea typeface="楷体_GB2312" pitchFamily="49" charset="-122"/>
              </a:rPr>
              <a:t>（</a:t>
            </a:r>
            <a:r>
              <a:rPr lang="en-US" altLang="zh-CN" sz="2800" b="1">
                <a:latin typeface="楷体_GB2312" pitchFamily="49" charset="-122"/>
                <a:ea typeface="楷体_GB2312" pitchFamily="49" charset="-122"/>
              </a:rPr>
              <a:t>4</a:t>
            </a:r>
            <a:r>
              <a:rPr lang="zh-CN" altLang="en-US" sz="2800" b="1">
                <a:latin typeface="楷体_GB2312" pitchFamily="49" charset="-122"/>
                <a:ea typeface="楷体_GB2312" pitchFamily="49" charset="-122"/>
              </a:rPr>
              <a:t>）如果人们作为团体中的一分子加入到建设性的互动行为中的话，那么他们的能力提高更快、学到的东西将更多、获得的满足将更强。</a:t>
            </a:r>
            <a:endParaRPr lang="en-US" altLang="zh-CN" sz="2800" b="1">
              <a:latin typeface="楷体_GB2312" pitchFamily="49" charset="-122"/>
              <a:ea typeface="楷体_GB2312" pitchFamily="49" charset="-122"/>
            </a:endParaRPr>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19458"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8C51F3DD-FED4-4C90-A960-7C372D49E41B}" type="slidenum">
              <a:rPr kumimoji="0" lang="zh-CN" altLang="en-US" sz="2600" b="1">
                <a:solidFill>
                  <a:schemeClr val="bg1"/>
                </a:solidFill>
                <a:latin typeface="Arial"/>
              </a:rPr>
              <a:t>17</a:t>
            </a:fld>
            <a:endParaRPr kumimoji="0" lang="en-US" altLang="zh-CN" sz="2600" b="1">
              <a:solidFill>
                <a:schemeClr val="bg1"/>
              </a:solidFill>
              <a:latin typeface="Arial"/>
            </a:endParaRPr>
          </a:p>
        </p:txBody>
      </p:sp>
      <p:sp>
        <p:nvSpPr>
          <p:cNvPr id="19459"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en-US" altLang="zh-CN">
                <a:latin typeface="楷体_GB2312" pitchFamily="49" charset="-122"/>
                <a:ea typeface="楷体_GB2312" pitchFamily="49" charset="-122"/>
              </a:rPr>
              <a:t>2</a:t>
            </a:r>
            <a:r>
              <a:rPr lang="zh-CN" altLang="en-US">
                <a:latin typeface="楷体_GB2312" pitchFamily="49" charset="-122"/>
                <a:ea typeface="楷体_GB2312" pitchFamily="49" charset="-122"/>
              </a:rPr>
              <a:t>、目标设定</a:t>
            </a:r>
            <a:endParaRPr lang="zh-CN" altLang="en-US">
              <a:latin typeface="楷体_GB2312" pitchFamily="49" charset="-122"/>
              <a:ea typeface="楷体_GB2312" pitchFamily="49" charset="-122"/>
            </a:endParaRPr>
          </a:p>
        </p:txBody>
      </p:sp>
      <p:sp>
        <p:nvSpPr>
          <p:cNvPr id="19460" name="Rectangle 3"/>
          <p:cNvSpPr/>
          <p:nvPr>
            <p:ph type="body" idx="4294967295"/>
          </p:nvPr>
        </p:nvSpPr>
        <p:spPr>
          <a:xfrm>
            <a:off x="914400" y="1752600"/>
            <a:ext cx="8001000" cy="484505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20000"/>
              </a:lnSpc>
              <a:buClr>
                <a:srgbClr val="006600"/>
              </a:buClr>
              <a:buFont typeface="Wingdings" pitchFamily="2" charset="2"/>
              <a:buChar char="Ø"/>
            </a:pPr>
            <a:r>
              <a:rPr lang="zh-CN" altLang="en-US" b="1">
                <a:solidFill>
                  <a:srgbClr val="006600"/>
                </a:solidFill>
                <a:ea typeface="楷体_GB2312" pitchFamily="49" charset="-122"/>
              </a:rPr>
              <a:t>设定绩效目标：</a:t>
            </a:r>
            <a:r>
              <a:rPr lang="zh-CN" altLang="en-US" b="1">
                <a:ea typeface="楷体_GB2312" pitchFamily="49" charset="-122"/>
              </a:rPr>
              <a:t>绩效目标由谁设定；优秀绩效目标的特点；区分绩效目标的优先次序；评估绩效目标的完成情况。</a:t>
            </a:r>
            <a:endParaRPr lang="zh-CN" altLang="en-US" b="1">
              <a:ea typeface="楷体_GB2312" pitchFamily="49" charset="-122"/>
            </a:endParaRPr>
          </a:p>
          <a:p>
            <a:pPr lvl="0" eaLnBrk="1" hangingPunct="1">
              <a:lnSpc>
                <a:spcPct val="120000"/>
              </a:lnSpc>
              <a:buClr>
                <a:srgbClr val="006600"/>
              </a:buClr>
              <a:buFont typeface="Wingdings" pitchFamily="2" charset="2"/>
              <a:buChar char="Ø"/>
            </a:pPr>
            <a:r>
              <a:rPr lang="zh-CN" altLang="en-US" b="1">
                <a:solidFill>
                  <a:srgbClr val="006600"/>
                </a:solidFill>
                <a:ea typeface="楷体_GB2312" pitchFamily="49" charset="-122"/>
              </a:rPr>
              <a:t>设定能力发展目标：</a:t>
            </a:r>
            <a:r>
              <a:rPr lang="zh-CN" altLang="en-US" b="1">
                <a:ea typeface="楷体_GB2312" pitchFamily="49" charset="-122"/>
              </a:rPr>
              <a:t>能力发展目标由谁制定；员工一次可以提高多少能力；员工应该设定多少能力发展目标；怎样选择员工的能力发展目标；怎样设定能力发展目标；能力发展目标同绩效目标的关系；评估能力发展目标的完成情况。</a:t>
            </a:r>
            <a:endParaRPr lang="zh-CN" altLang="en-US" b="1">
              <a:ea typeface="楷体_GB2312" pitchFamily="49" charset="-122"/>
            </a:endParaRPr>
          </a:p>
          <a:p>
            <a:pPr lvl="0" eaLnBrk="1" hangingPunct="1">
              <a:lnSpc>
                <a:spcPct val="120000"/>
              </a:lnSpc>
              <a:buNone/>
            </a:pPr>
            <a:endParaRPr lang="zh-CN" altLang="en-US" b="1">
              <a:ea typeface="楷体_GB2312" pitchFamily="49" charset="-122"/>
            </a:endParaRPr>
          </a:p>
        </p:txBody>
      </p:sp>
    </p:spTree>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20482"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B27BA84D-0F27-48BE-B1EA-C3274BB52B72}" type="slidenum">
              <a:rPr kumimoji="0" lang="zh-CN" altLang="en-US" sz="2600" b="1">
                <a:solidFill>
                  <a:schemeClr val="bg1"/>
                </a:solidFill>
                <a:latin typeface="Arial"/>
              </a:rPr>
              <a:t>18</a:t>
            </a:fld>
            <a:endParaRPr kumimoji="0" lang="en-US" altLang="zh-CN" sz="2600" b="1">
              <a:solidFill>
                <a:schemeClr val="bg1"/>
              </a:solidFill>
              <a:latin typeface="Arial"/>
            </a:endParaRPr>
          </a:p>
        </p:txBody>
      </p:sp>
      <p:sp>
        <p:nvSpPr>
          <p:cNvPr id="20483"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en-US" altLang="zh-CN">
                <a:latin typeface="楷体_GB2312" pitchFamily="49" charset="-122"/>
                <a:ea typeface="楷体_GB2312" pitchFamily="49" charset="-122"/>
              </a:rPr>
              <a:t>3</a:t>
            </a:r>
            <a:r>
              <a:rPr lang="zh-CN" altLang="en-US">
                <a:latin typeface="楷体_GB2312" pitchFamily="49" charset="-122"/>
                <a:ea typeface="楷体_GB2312" pitchFamily="49" charset="-122"/>
              </a:rPr>
              <a:t>、行动步骤</a:t>
            </a:r>
            <a:endParaRPr lang="zh-CN" altLang="en-US">
              <a:latin typeface="楷体_GB2312" pitchFamily="49" charset="-122"/>
              <a:ea typeface="楷体_GB2312" pitchFamily="49" charset="-122"/>
            </a:endParaRPr>
          </a:p>
        </p:txBody>
      </p:sp>
      <p:sp>
        <p:nvSpPr>
          <p:cNvPr id="20484" name="Rectangle 3"/>
          <p:cNvSpPr/>
          <p:nvPr>
            <p:ph type="body" idx="4294967295"/>
          </p:nvPr>
        </p:nvSpPr>
        <p:spPr>
          <a:xfrm>
            <a:off x="971550" y="1773238"/>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20000"/>
              </a:lnSpc>
              <a:buClr>
                <a:srgbClr val="006600"/>
              </a:buClr>
              <a:buFont typeface="Wingdings" pitchFamily="2" charset="2"/>
              <a:buChar char="Ø"/>
            </a:pPr>
            <a:r>
              <a:rPr lang="zh-CN" altLang="en-US" sz="3200" b="1">
                <a:solidFill>
                  <a:srgbClr val="000000"/>
                </a:solidFill>
                <a:latin typeface="楷体_GB2312" pitchFamily="49" charset="-122"/>
                <a:ea typeface="楷体_GB2312" pitchFamily="49" charset="-122"/>
              </a:rPr>
              <a:t>行动步骤描述了用来完成目标的策略。只有在作为实现目标的手段时行动步骤的重要性才得以显现。</a:t>
            </a:r>
            <a:endParaRPr lang="zh-CN" altLang="en-US" sz="3200" b="1">
              <a:solidFill>
                <a:srgbClr val="000000"/>
              </a:solidFill>
              <a:latin typeface="楷体_GB2312" pitchFamily="49" charset="-122"/>
              <a:ea typeface="楷体_GB2312" pitchFamily="49" charset="-122"/>
            </a:endParaRPr>
          </a:p>
          <a:p>
            <a:pPr lvl="0" eaLnBrk="1" hangingPunct="1">
              <a:lnSpc>
                <a:spcPct val="120000"/>
              </a:lnSpc>
              <a:buClr>
                <a:srgbClr val="006600"/>
              </a:buClr>
              <a:buFont typeface="Wingdings" pitchFamily="2" charset="2"/>
              <a:buChar char="Ø"/>
            </a:pPr>
            <a:r>
              <a:rPr lang="zh-CN" altLang="en-US" sz="3200" b="1">
                <a:solidFill>
                  <a:srgbClr val="000000"/>
                </a:solidFill>
                <a:latin typeface="楷体_GB2312" pitchFamily="49" charset="-122"/>
                <a:ea typeface="楷体_GB2312" pitchFamily="49" charset="-122"/>
              </a:rPr>
              <a:t>行动步骤只有在符合</a:t>
            </a:r>
            <a:r>
              <a:rPr lang="en-US" altLang="zh-CN" sz="3200" b="1">
                <a:solidFill>
                  <a:srgbClr val="000000"/>
                </a:solidFill>
                <a:latin typeface="楷体_GB2312" pitchFamily="49" charset="-122"/>
                <a:ea typeface="楷体_GB2312" pitchFamily="49" charset="-122"/>
              </a:rPr>
              <a:t>SMART</a:t>
            </a:r>
            <a:r>
              <a:rPr lang="zh-CN" altLang="en-US" sz="3200" b="1">
                <a:solidFill>
                  <a:srgbClr val="000000"/>
                </a:solidFill>
                <a:latin typeface="楷体_GB2312" pitchFamily="49" charset="-122"/>
                <a:ea typeface="楷体_GB2312" pitchFamily="49" charset="-122"/>
              </a:rPr>
              <a:t>标准时才最有威力。实际上，我们可以说只有符合</a:t>
            </a:r>
            <a:r>
              <a:rPr lang="en-US" altLang="zh-CN" sz="3200" b="1">
                <a:solidFill>
                  <a:srgbClr val="000000"/>
                </a:solidFill>
                <a:latin typeface="楷体_GB2312" pitchFamily="49" charset="-122"/>
                <a:ea typeface="楷体_GB2312" pitchFamily="49" charset="-122"/>
              </a:rPr>
              <a:t>SMART</a:t>
            </a:r>
            <a:r>
              <a:rPr lang="zh-CN" altLang="en-US" sz="3200" b="1">
                <a:solidFill>
                  <a:srgbClr val="000000"/>
                </a:solidFill>
                <a:latin typeface="楷体_GB2312" pitchFamily="49" charset="-122"/>
                <a:ea typeface="楷体_GB2312" pitchFamily="49" charset="-122"/>
              </a:rPr>
              <a:t>标准的行为或行动才能被称作行动步骤。</a:t>
            </a:r>
            <a:endParaRPr lang="zh-CN" altLang="en-US" sz="3200" b="1">
              <a:solidFill>
                <a:srgbClr val="000000"/>
              </a:solidFill>
              <a:latin typeface="楷体_GB2312" pitchFamily="49" charset="-122"/>
              <a:ea typeface="楷体_GB2312" pitchFamily="49" charset="-122"/>
            </a:endParaRPr>
          </a:p>
        </p:txBody>
      </p:sp>
    </p:spTree>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21506"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0255D4FD-3594-482B-BD2A-891B133C081B}" type="slidenum">
              <a:rPr kumimoji="0" lang="zh-CN" altLang="en-US" sz="2600" b="1">
                <a:solidFill>
                  <a:schemeClr val="bg1"/>
                </a:solidFill>
                <a:latin typeface="Arial"/>
              </a:rPr>
              <a:t>19</a:t>
            </a:fld>
            <a:endParaRPr kumimoji="0" lang="en-US" altLang="zh-CN" sz="2600" b="1">
              <a:solidFill>
                <a:schemeClr val="bg1"/>
              </a:solidFill>
              <a:latin typeface="Arial"/>
            </a:endParaRPr>
          </a:p>
        </p:txBody>
      </p:sp>
      <p:sp>
        <p:nvSpPr>
          <p:cNvPr id="21507" name="Rectangle 2"/>
          <p:cNvSpPr/>
          <p:nvPr>
            <p:ph type="title" idx="4294967295"/>
          </p:nvPr>
        </p:nvSpPr>
        <p:spPr>
          <a:xfrm>
            <a:off x="838200" y="457200"/>
            <a:ext cx="776605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en-US" altLang="zh-CN">
                <a:latin typeface="楷体_GB2312" pitchFamily="49" charset="-122"/>
                <a:ea typeface="楷体_GB2312" pitchFamily="49" charset="-122"/>
              </a:rPr>
              <a:t>4</a:t>
            </a:r>
            <a:r>
              <a:rPr lang="zh-CN" altLang="en-US">
                <a:latin typeface="楷体_GB2312" pitchFamily="49" charset="-122"/>
                <a:ea typeface="楷体_GB2312" pitchFamily="49" charset="-122"/>
              </a:rPr>
              <a:t>、解决能力发展中存在的问题和障碍</a:t>
            </a:r>
            <a:endParaRPr lang="zh-CN" altLang="en-US">
              <a:latin typeface="楷体_GB2312" pitchFamily="49" charset="-122"/>
              <a:ea typeface="楷体_GB2312" pitchFamily="49" charset="-122"/>
            </a:endParaRPr>
          </a:p>
        </p:txBody>
      </p:sp>
      <p:sp>
        <p:nvSpPr>
          <p:cNvPr id="21508"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20000"/>
              </a:lnSpc>
              <a:buClr>
                <a:srgbClr val="006600"/>
              </a:buClr>
              <a:buFont typeface="Wingdings" pitchFamily="2" charset="2"/>
              <a:buChar char="Ø"/>
            </a:pPr>
            <a:r>
              <a:rPr lang="zh-CN" altLang="en-US" sz="3600" b="1">
                <a:ea typeface="楷体_GB2312" pitchFamily="49" charset="-122"/>
              </a:rPr>
              <a:t>知识障碍</a:t>
            </a:r>
            <a:endParaRPr lang="zh-CN" altLang="en-US" sz="3600" b="1">
              <a:ea typeface="楷体_GB2312" pitchFamily="49" charset="-122"/>
            </a:endParaRPr>
          </a:p>
          <a:p>
            <a:pPr lvl="0" eaLnBrk="1" hangingPunct="1">
              <a:lnSpc>
                <a:spcPct val="120000"/>
              </a:lnSpc>
              <a:buClr>
                <a:srgbClr val="006600"/>
              </a:buClr>
              <a:buFont typeface="Wingdings" pitchFamily="2" charset="2"/>
              <a:buChar char="Ø"/>
            </a:pPr>
            <a:r>
              <a:rPr lang="zh-CN" altLang="en-US" sz="3600" b="1">
                <a:ea typeface="楷体_GB2312" pitchFamily="49" charset="-122"/>
              </a:rPr>
              <a:t>技能障碍</a:t>
            </a:r>
            <a:endParaRPr lang="zh-CN" altLang="en-US" sz="3600" b="1">
              <a:ea typeface="楷体_GB2312" pitchFamily="49" charset="-122"/>
            </a:endParaRPr>
          </a:p>
          <a:p>
            <a:pPr lvl="0" eaLnBrk="1" hangingPunct="1">
              <a:lnSpc>
                <a:spcPct val="120000"/>
              </a:lnSpc>
              <a:buClr>
                <a:srgbClr val="006600"/>
              </a:buClr>
              <a:buFont typeface="Wingdings" pitchFamily="2" charset="2"/>
              <a:buChar char="Ø"/>
            </a:pPr>
            <a:r>
              <a:rPr lang="zh-CN" altLang="en-US" sz="3600" b="1">
                <a:ea typeface="楷体_GB2312" pitchFamily="49" charset="-122"/>
              </a:rPr>
              <a:t>过程障碍</a:t>
            </a:r>
            <a:endParaRPr lang="zh-CN" altLang="en-US" sz="3600" b="1">
              <a:ea typeface="楷体_GB2312" pitchFamily="49" charset="-122"/>
            </a:endParaRPr>
          </a:p>
          <a:p>
            <a:pPr lvl="0" eaLnBrk="1" hangingPunct="1">
              <a:lnSpc>
                <a:spcPct val="120000"/>
              </a:lnSpc>
              <a:buClr>
                <a:srgbClr val="006600"/>
              </a:buClr>
              <a:buFont typeface="Wingdings" pitchFamily="2" charset="2"/>
              <a:buChar char="Ø"/>
            </a:pPr>
            <a:r>
              <a:rPr lang="zh-CN" altLang="en-US" sz="3600" b="1">
                <a:ea typeface="楷体_GB2312" pitchFamily="49" charset="-122"/>
              </a:rPr>
              <a:t>情感障碍</a:t>
            </a:r>
            <a:endParaRPr lang="zh-CN" altLang="en-US" sz="3600" b="1">
              <a:ea typeface="楷体_GB2312" pitchFamily="49" charset="-122"/>
            </a:endParaRP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4098"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AC6989FC-CC00-4FF8-9488-08BD6DD04CF5}" type="slidenum">
              <a:rPr kumimoji="0" lang="zh-CN" altLang="en-US" sz="2600" b="1">
                <a:solidFill>
                  <a:schemeClr val="bg1"/>
                </a:solidFill>
                <a:latin typeface="Arial"/>
              </a:rPr>
              <a:t>2</a:t>
            </a:fld>
            <a:endParaRPr kumimoji="0" lang="en-US" altLang="zh-CN" sz="2600" b="1">
              <a:solidFill>
                <a:schemeClr val="bg1"/>
              </a:solidFill>
              <a:latin typeface="Arial"/>
            </a:endParaRPr>
          </a:p>
        </p:txBody>
      </p:sp>
      <p:sp>
        <p:nvSpPr>
          <p:cNvPr id="4099"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主要内容</a:t>
            </a:r>
            <a:endParaRPr lang="zh-CN" altLang="en-US"/>
          </a:p>
        </p:txBody>
      </p:sp>
      <p:grpSp>
        <p:nvGrpSpPr>
          <p:cNvPr id="4100" name="Group 49"/>
          <p:cNvGrpSpPr/>
          <p:nvPr/>
        </p:nvGrpSpPr>
        <p:grpSpPr>
          <a:xfrm>
            <a:off x="2362200" y="1905000"/>
            <a:ext cx="5162550" cy="731838"/>
            <a:chOff x="1296" y="1824"/>
            <a:chExt cx="2976" cy="432"/>
          </a:xfrm>
        </p:grpSpPr>
        <p:sp>
          <p:nvSpPr>
            <p:cNvPr id="4110" name="AutoShape 50"/>
            <p:cNvSpPr/>
            <p:nvPr/>
          </p:nvSpPr>
          <p:spPr bwMode="gray">
            <a:xfrm>
              <a:off x="1536" y="1899"/>
              <a:ext cx="2736" cy="288"/>
            </a:xfrm>
            <a:prstGeom prst="roundRect">
              <a:avLst>
                <a:gd name="adj" fmla="val 16667"/>
              </a:avLst>
            </a:prstGeom>
            <a:noFill/>
            <a:ln w="28575">
              <a:solidFill>
                <a:schemeClr val="accent2"/>
              </a:solidFill>
              <a:miter lim="800000"/>
            </a:ln>
            <a:effectLst>
              <a:outerShdw dist="99190" dir="2388334" algn="ctr">
                <a:schemeClr val="bg2">
                  <a:alpha val="50000"/>
                </a:schemeClr>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111" name="AutoShape 51"/>
            <p:cNvSpPr/>
            <p:nvPr/>
          </p:nvSpPr>
          <p:spPr bwMode="gray">
            <a:xfrm>
              <a:off x="1296" y="1824"/>
              <a:ext cx="432" cy="432"/>
            </a:xfrm>
            <a:prstGeom prst="diamond">
              <a:avLst/>
            </a:prstGeom>
            <a:solidFill>
              <a:schemeClr val="accent2"/>
            </a:solidFill>
            <a:ln w="25400">
              <a:solidFill>
                <a:schemeClr val="bg1"/>
              </a:solidFill>
              <a:miter lim="800000"/>
            </a:ln>
            <a:effectLst>
              <a:outerShdw dist="63500" dir="2212194" algn="ctr">
                <a:srgbClr val="333333">
                  <a:alpha val="50000"/>
                </a:srgbClr>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112" name="Text Box 52"/>
            <p:cNvSpPr/>
            <p:nvPr/>
          </p:nvSpPr>
          <p:spPr bwMode="gray">
            <a:xfrm>
              <a:off x="1680" y="1934"/>
              <a:ext cx="2160" cy="306"/>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zh-CN" altLang="en-US" sz="2800" b="1">
                  <a:solidFill>
                    <a:srgbClr val="9900CC"/>
                  </a:solidFill>
                  <a:latin typeface="Arial"/>
                  <a:ea typeface="楷体_GB2312" pitchFamily="49" charset="-122"/>
                </a:rPr>
                <a:t>绩效改进</a:t>
              </a:r>
              <a:endParaRPr kumimoji="0" lang="zh-CN" altLang="en-US" sz="2800" b="1">
                <a:solidFill>
                  <a:srgbClr val="9900CC"/>
                </a:solidFill>
                <a:latin typeface="Arial"/>
                <a:ea typeface="楷体_GB2312" pitchFamily="49" charset="-122"/>
              </a:endParaRPr>
            </a:p>
          </p:txBody>
        </p:sp>
        <p:sp>
          <p:nvSpPr>
            <p:cNvPr id="4113" name="Text Box 53"/>
            <p:cNvSpPr/>
            <p:nvPr/>
          </p:nvSpPr>
          <p:spPr bwMode="gray">
            <a:xfrm>
              <a:off x="1402" y="1886"/>
              <a:ext cx="204" cy="270"/>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en-US" altLang="zh-CN">
                  <a:solidFill>
                    <a:schemeClr val="bg1"/>
                  </a:solidFill>
                  <a:latin typeface="Arial"/>
                </a:rPr>
                <a:t>1</a:t>
              </a:r>
              <a:endParaRPr kumimoji="0" lang="en-US" altLang="zh-CN">
                <a:solidFill>
                  <a:schemeClr val="bg1"/>
                </a:solidFill>
                <a:latin typeface="Arial"/>
              </a:endParaRPr>
            </a:p>
          </p:txBody>
        </p:sp>
      </p:grpSp>
      <p:grpSp>
        <p:nvGrpSpPr>
          <p:cNvPr id="4101" name="Group 54"/>
          <p:cNvGrpSpPr/>
          <p:nvPr/>
        </p:nvGrpSpPr>
        <p:grpSpPr>
          <a:xfrm>
            <a:off x="2339975" y="3068638"/>
            <a:ext cx="5162550" cy="757238"/>
            <a:chOff x="1296" y="1824"/>
            <a:chExt cx="2976" cy="432"/>
          </a:xfrm>
        </p:grpSpPr>
        <p:sp>
          <p:nvSpPr>
            <p:cNvPr id="4106" name="AutoShape 55"/>
            <p:cNvSpPr/>
            <p:nvPr/>
          </p:nvSpPr>
          <p:spPr bwMode="gray">
            <a:xfrm>
              <a:off x="1536" y="1899"/>
              <a:ext cx="2736" cy="288"/>
            </a:xfrm>
            <a:prstGeom prst="roundRect">
              <a:avLst>
                <a:gd name="adj" fmla="val 16667"/>
              </a:avLst>
            </a:prstGeom>
            <a:noFill/>
            <a:ln w="28575">
              <a:solidFill>
                <a:schemeClr val="accent1"/>
              </a:solidFill>
              <a:miter lim="800000"/>
            </a:ln>
            <a:effectLst>
              <a:outerShdw dist="99190" dir="2388334" algn="ctr">
                <a:schemeClr val="bg2">
                  <a:alpha val="50000"/>
                </a:schemeClr>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107" name="AutoShape 56"/>
            <p:cNvSpPr/>
            <p:nvPr/>
          </p:nvSpPr>
          <p:spPr bwMode="gray">
            <a:xfrm>
              <a:off x="1296" y="1824"/>
              <a:ext cx="432" cy="432"/>
            </a:xfrm>
            <a:prstGeom prst="diamond">
              <a:avLst/>
            </a:prstGeom>
            <a:solidFill>
              <a:schemeClr val="accent1"/>
            </a:solidFill>
            <a:ln w="25400">
              <a:solidFill>
                <a:schemeClr val="bg1"/>
              </a:solidFill>
              <a:miter lim="800000"/>
            </a:ln>
            <a:effectLst>
              <a:outerShdw dist="63500" dir="2212194" algn="ctr">
                <a:srgbClr val="333333">
                  <a:alpha val="50000"/>
                </a:srgbClr>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108" name="Text Box 57"/>
            <p:cNvSpPr/>
            <p:nvPr/>
          </p:nvSpPr>
          <p:spPr bwMode="gray">
            <a:xfrm>
              <a:off x="1680" y="1934"/>
              <a:ext cx="2160" cy="296"/>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zh-CN" altLang="en-US" sz="2800" b="1">
                  <a:solidFill>
                    <a:srgbClr val="006600"/>
                  </a:solidFill>
                  <a:latin typeface="Arial"/>
                  <a:ea typeface="楷体_GB2312" pitchFamily="49" charset="-122"/>
                </a:rPr>
                <a:t>绩效管理的导入</a:t>
              </a:r>
              <a:endParaRPr kumimoji="0" lang="zh-CN" altLang="en-US" sz="2800" b="1">
                <a:solidFill>
                  <a:srgbClr val="006600"/>
                </a:solidFill>
                <a:latin typeface="Arial"/>
                <a:ea typeface="楷体_GB2312" pitchFamily="49" charset="-122"/>
              </a:endParaRPr>
            </a:p>
          </p:txBody>
        </p:sp>
        <p:sp>
          <p:nvSpPr>
            <p:cNvPr id="4109" name="Text Box 58"/>
            <p:cNvSpPr/>
            <p:nvPr/>
          </p:nvSpPr>
          <p:spPr bwMode="gray">
            <a:xfrm>
              <a:off x="1402" y="1886"/>
              <a:ext cx="204" cy="260"/>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en-US" altLang="zh-CN">
                  <a:solidFill>
                    <a:schemeClr val="bg1"/>
                  </a:solidFill>
                  <a:latin typeface="Arial"/>
                </a:rPr>
                <a:t>2</a:t>
              </a:r>
              <a:endParaRPr kumimoji="0" lang="en-US" altLang="zh-CN">
                <a:solidFill>
                  <a:schemeClr val="bg1"/>
                </a:solidFill>
                <a:latin typeface="Arial"/>
              </a:endParaRPr>
            </a:p>
          </p:txBody>
        </p:sp>
      </p:grpSp>
      <p:sp>
        <p:nvSpPr>
          <p:cNvPr id="4102" name="AutoShape 60"/>
          <p:cNvSpPr/>
          <p:nvPr/>
        </p:nvSpPr>
        <p:spPr bwMode="gray">
          <a:xfrm>
            <a:off x="2757488" y="4287838"/>
            <a:ext cx="4716462" cy="528638"/>
          </a:xfrm>
          <a:prstGeom prst="roundRect">
            <a:avLst>
              <a:gd name="adj" fmla="val 16667"/>
            </a:avLst>
          </a:prstGeom>
          <a:noFill/>
          <a:ln w="28575">
            <a:solidFill>
              <a:schemeClr val="hlink"/>
            </a:solidFill>
            <a:miter lim="800000"/>
          </a:ln>
          <a:effectLst>
            <a:outerShdw dist="99190" dir="2388334" algn="ctr">
              <a:schemeClr val="bg2">
                <a:alpha val="50000"/>
              </a:schemeClr>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103" name="AutoShape 61"/>
          <p:cNvSpPr/>
          <p:nvPr/>
        </p:nvSpPr>
        <p:spPr bwMode="gray">
          <a:xfrm>
            <a:off x="2339975" y="4149725"/>
            <a:ext cx="744538" cy="792162"/>
          </a:xfrm>
          <a:prstGeom prst="diamond">
            <a:avLst/>
          </a:prstGeom>
          <a:solidFill>
            <a:schemeClr val="hlink"/>
          </a:solidFill>
          <a:ln w="25400">
            <a:solidFill>
              <a:schemeClr val="bg1"/>
            </a:solidFill>
            <a:miter lim="800000"/>
          </a:ln>
          <a:effectLst>
            <a:outerShdw dist="63500" dir="2212194" algn="ctr">
              <a:srgbClr val="333333">
                <a:alpha val="50000"/>
              </a:srgbClr>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104" name="Text Box 62"/>
          <p:cNvSpPr/>
          <p:nvPr/>
        </p:nvSpPr>
        <p:spPr bwMode="gray">
          <a:xfrm>
            <a:off x="3008312" y="4351338"/>
            <a:ext cx="4659312" cy="45720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lang="zh-CN" altLang="en-US" b="1">
                <a:solidFill>
                  <a:srgbClr val="000000"/>
                </a:solidFill>
                <a:ea typeface="楷体_GB2312" pitchFamily="49" charset="-122"/>
              </a:rPr>
              <a:t>实施绩效管理体系的问题与对策</a:t>
            </a:r>
            <a:endParaRPr lang="en-US" altLang="zh-CN" b="1">
              <a:solidFill>
                <a:srgbClr val="000000"/>
              </a:solidFill>
              <a:ea typeface="楷体_GB2312" pitchFamily="49" charset="-122"/>
            </a:endParaRPr>
          </a:p>
        </p:txBody>
      </p:sp>
      <p:sp>
        <p:nvSpPr>
          <p:cNvPr id="4105" name="Text Box 63"/>
          <p:cNvSpPr/>
          <p:nvPr/>
        </p:nvSpPr>
        <p:spPr bwMode="gray">
          <a:xfrm>
            <a:off x="2525712" y="4264025"/>
            <a:ext cx="350838" cy="458788"/>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en-US" altLang="zh-CN">
                <a:solidFill>
                  <a:schemeClr val="bg1"/>
                </a:solidFill>
                <a:latin typeface="Arial"/>
              </a:rPr>
              <a:t>3</a:t>
            </a:r>
            <a:endParaRPr kumimoji="0" lang="en-US" altLang="zh-CN">
              <a:solidFill>
                <a:schemeClr val="bg1"/>
              </a:solidFill>
              <a:latin typeface="Arial"/>
            </a:endParaRPr>
          </a:p>
        </p:txBody>
      </p:sp>
    </p:spTree>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22530"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6ED6CC3E-7806-49C8-A8A9-F72C42DD7E0E}" type="slidenum">
              <a:rPr kumimoji="0" lang="zh-CN" altLang="en-US" sz="2600" b="1">
                <a:solidFill>
                  <a:schemeClr val="bg1"/>
                </a:solidFill>
                <a:latin typeface="Arial"/>
              </a:rPr>
              <a:t>20</a:t>
            </a:fld>
            <a:endParaRPr kumimoji="0" lang="en-US" altLang="zh-CN" sz="2600" b="1">
              <a:solidFill>
                <a:schemeClr val="bg1"/>
              </a:solidFill>
              <a:latin typeface="Arial"/>
            </a:endParaRPr>
          </a:p>
        </p:txBody>
      </p:sp>
      <p:sp>
        <p:nvSpPr>
          <p:cNvPr id="22531"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en-US" altLang="zh-CN">
                <a:latin typeface="楷体_GB2312" pitchFamily="49" charset="-122"/>
                <a:ea typeface="楷体_GB2312" pitchFamily="49" charset="-122"/>
              </a:rPr>
              <a:t>5</a:t>
            </a:r>
            <a:r>
              <a:rPr lang="zh-CN" altLang="en-US">
                <a:latin typeface="楷体_GB2312" pitchFamily="49" charset="-122"/>
                <a:ea typeface="楷体_GB2312" pitchFamily="49" charset="-122"/>
              </a:rPr>
              <a:t>、明确指导者的行动</a:t>
            </a:r>
            <a:endParaRPr lang="zh-CN" altLang="en-US">
              <a:latin typeface="楷体_GB2312" pitchFamily="49" charset="-122"/>
              <a:ea typeface="楷体_GB2312" pitchFamily="49" charset="-122"/>
            </a:endParaRPr>
          </a:p>
        </p:txBody>
      </p:sp>
      <p:sp>
        <p:nvSpPr>
          <p:cNvPr id="22532" name="Rectangle 3"/>
          <p:cNvSpPr/>
          <p:nvPr>
            <p:ph type="body" idx="4294967295"/>
          </p:nvPr>
        </p:nvSpPr>
        <p:spPr>
          <a:xfrm>
            <a:off x="755650" y="1628775"/>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90000"/>
              </a:lnSpc>
              <a:buClr>
                <a:srgbClr val="006600"/>
              </a:buClr>
            </a:pPr>
            <a:r>
              <a:rPr lang="zh-CN" altLang="en-US" sz="2400" b="1">
                <a:ea typeface="楷体_GB2312" pitchFamily="49" charset="-122"/>
              </a:rPr>
              <a:t>利用能力框架传到你对员工的展望</a:t>
            </a:r>
            <a:endParaRPr lang="zh-CN" altLang="en-US" sz="2400" b="1">
              <a:ea typeface="楷体_GB2312" pitchFamily="49" charset="-122"/>
            </a:endParaRPr>
          </a:p>
          <a:p>
            <a:pPr lvl="0" eaLnBrk="1" hangingPunct="1">
              <a:lnSpc>
                <a:spcPct val="90000"/>
              </a:lnSpc>
              <a:buClr>
                <a:srgbClr val="006600"/>
              </a:buClr>
            </a:pPr>
            <a:r>
              <a:rPr lang="zh-CN" altLang="en-US" sz="2400" b="1">
                <a:ea typeface="楷体_GB2312" pitchFamily="49" charset="-122"/>
              </a:rPr>
              <a:t>倾听</a:t>
            </a:r>
            <a:endParaRPr lang="zh-CN" altLang="en-US" sz="2400" b="1">
              <a:ea typeface="楷体_GB2312" pitchFamily="49" charset="-122"/>
            </a:endParaRPr>
          </a:p>
          <a:p>
            <a:pPr lvl="0" eaLnBrk="1" hangingPunct="1">
              <a:lnSpc>
                <a:spcPct val="90000"/>
              </a:lnSpc>
              <a:buClr>
                <a:srgbClr val="006600"/>
              </a:buClr>
            </a:pPr>
            <a:r>
              <a:rPr lang="zh-CN" altLang="en-US" sz="2400" b="1">
                <a:ea typeface="楷体_GB2312" pitchFamily="49" charset="-122"/>
              </a:rPr>
              <a:t>同情他们</a:t>
            </a:r>
            <a:endParaRPr lang="zh-CN" altLang="en-US" sz="2400" b="1">
              <a:ea typeface="楷体_GB2312" pitchFamily="49" charset="-122"/>
            </a:endParaRPr>
          </a:p>
          <a:p>
            <a:pPr lvl="0" eaLnBrk="1" hangingPunct="1">
              <a:lnSpc>
                <a:spcPct val="90000"/>
              </a:lnSpc>
              <a:buClr>
                <a:srgbClr val="006600"/>
              </a:buClr>
            </a:pPr>
            <a:r>
              <a:rPr lang="zh-CN" altLang="en-US" sz="2400" b="1">
                <a:ea typeface="楷体_GB2312" pitchFamily="49" charset="-122"/>
              </a:rPr>
              <a:t>给予反馈信息</a:t>
            </a:r>
            <a:endParaRPr lang="zh-CN" altLang="en-US" sz="2400" b="1">
              <a:ea typeface="楷体_GB2312" pitchFamily="49" charset="-122"/>
            </a:endParaRPr>
          </a:p>
          <a:p>
            <a:pPr lvl="0" eaLnBrk="1" hangingPunct="1">
              <a:lnSpc>
                <a:spcPct val="90000"/>
              </a:lnSpc>
              <a:buClr>
                <a:srgbClr val="006600"/>
              </a:buClr>
            </a:pPr>
            <a:r>
              <a:rPr lang="zh-CN" altLang="en-US" sz="2400" b="1">
                <a:ea typeface="楷体_GB2312" pitchFamily="49" charset="-122"/>
              </a:rPr>
              <a:t>让员工自己认同一个更高的目标</a:t>
            </a:r>
            <a:endParaRPr lang="zh-CN" altLang="en-US" sz="2400" b="1">
              <a:ea typeface="楷体_GB2312" pitchFamily="49" charset="-122"/>
            </a:endParaRPr>
          </a:p>
          <a:p>
            <a:pPr lvl="0" eaLnBrk="1" hangingPunct="1">
              <a:lnSpc>
                <a:spcPct val="90000"/>
              </a:lnSpc>
              <a:buClr>
                <a:srgbClr val="006600"/>
              </a:buClr>
            </a:pPr>
            <a:r>
              <a:rPr lang="zh-CN" altLang="en-US" sz="2400" b="1">
                <a:ea typeface="楷体_GB2312" pitchFamily="49" charset="-122"/>
              </a:rPr>
              <a:t>利用能力概念来判断问题</a:t>
            </a:r>
            <a:endParaRPr lang="zh-CN" altLang="en-US" sz="2400" b="1">
              <a:ea typeface="楷体_GB2312" pitchFamily="49" charset="-122"/>
            </a:endParaRPr>
          </a:p>
          <a:p>
            <a:pPr lvl="0" eaLnBrk="1" hangingPunct="1">
              <a:lnSpc>
                <a:spcPct val="90000"/>
              </a:lnSpc>
              <a:buClr>
                <a:srgbClr val="006600"/>
              </a:buClr>
            </a:pPr>
            <a:r>
              <a:rPr lang="zh-CN" altLang="en-US" sz="2400" b="1">
                <a:ea typeface="楷体_GB2312" pitchFamily="49" charset="-122"/>
              </a:rPr>
              <a:t>看清障碍</a:t>
            </a:r>
            <a:endParaRPr lang="zh-CN" altLang="en-US" sz="2400" b="1">
              <a:ea typeface="楷体_GB2312" pitchFamily="49" charset="-122"/>
            </a:endParaRPr>
          </a:p>
          <a:p>
            <a:pPr lvl="0" eaLnBrk="1" hangingPunct="1">
              <a:lnSpc>
                <a:spcPct val="90000"/>
              </a:lnSpc>
              <a:buClr>
                <a:srgbClr val="006600"/>
              </a:buClr>
            </a:pPr>
            <a:r>
              <a:rPr lang="zh-CN" altLang="en-US" sz="2400" b="1">
                <a:ea typeface="楷体_GB2312" pitchFamily="49" charset="-122"/>
              </a:rPr>
              <a:t>预测并建设性地处理员工的抵触心理、防御性行为和责怪</a:t>
            </a:r>
            <a:endParaRPr lang="zh-CN" altLang="en-US" sz="2400" b="1">
              <a:ea typeface="楷体_GB2312" pitchFamily="49" charset="-122"/>
            </a:endParaRPr>
          </a:p>
          <a:p>
            <a:pPr lvl="0" eaLnBrk="1" hangingPunct="1">
              <a:lnSpc>
                <a:spcPct val="90000"/>
              </a:lnSpc>
              <a:buClr>
                <a:srgbClr val="006600"/>
              </a:buClr>
            </a:pPr>
            <a:r>
              <a:rPr lang="zh-CN" altLang="en-US" sz="2400" b="1">
                <a:ea typeface="楷体_GB2312" pitchFamily="49" charset="-122"/>
              </a:rPr>
              <a:t>确定目标</a:t>
            </a:r>
            <a:endParaRPr lang="zh-CN" altLang="en-US" sz="2400" b="1">
              <a:ea typeface="楷体_GB2312" pitchFamily="49" charset="-122"/>
            </a:endParaRPr>
          </a:p>
          <a:p>
            <a:pPr lvl="0" eaLnBrk="1" hangingPunct="1">
              <a:lnSpc>
                <a:spcPct val="90000"/>
              </a:lnSpc>
              <a:buClr>
                <a:srgbClr val="006600"/>
              </a:buClr>
            </a:pPr>
            <a:r>
              <a:rPr lang="zh-CN" altLang="en-US" sz="2400" b="1">
                <a:ea typeface="楷体_GB2312" pitchFamily="49" charset="-122"/>
              </a:rPr>
              <a:t>制定行动步骤</a:t>
            </a:r>
            <a:endParaRPr lang="zh-CN" altLang="en-US" sz="2400" b="1">
              <a:ea typeface="楷体_GB2312" pitchFamily="49" charset="-122"/>
            </a:endParaRPr>
          </a:p>
          <a:p>
            <a:pPr lvl="0" eaLnBrk="1" hangingPunct="1">
              <a:lnSpc>
                <a:spcPct val="90000"/>
              </a:lnSpc>
              <a:buClr>
                <a:srgbClr val="006600"/>
              </a:buClr>
            </a:pPr>
            <a:r>
              <a:rPr lang="zh-CN" altLang="en-US" sz="2400" b="1">
                <a:ea typeface="楷体_GB2312" pitchFamily="49" charset="-122"/>
              </a:rPr>
              <a:t>跟踪并监控目标和行动步骤的进展情况</a:t>
            </a:r>
            <a:endParaRPr lang="zh-CN" altLang="en-US" sz="2400" b="1">
              <a:ea typeface="楷体_GB2312" pitchFamily="49" charset="-122"/>
            </a:endParaRPr>
          </a:p>
          <a:p>
            <a:pPr lvl="0" eaLnBrk="1" hangingPunct="1">
              <a:lnSpc>
                <a:spcPct val="90000"/>
              </a:lnSpc>
              <a:buClr>
                <a:srgbClr val="006600"/>
              </a:buClr>
            </a:pPr>
            <a:r>
              <a:rPr lang="zh-CN" altLang="en-US" sz="2400" b="1">
                <a:ea typeface="楷体_GB2312" pitchFamily="49" charset="-122"/>
              </a:rPr>
              <a:t>让员工了解你的目标和行动步骤</a:t>
            </a:r>
            <a:endParaRPr lang="zh-CN" altLang="en-US" sz="2400" b="1">
              <a:ea typeface="楷体_GB2312" pitchFamily="49" charset="-122"/>
            </a:endParaRP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23554"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C523BCBA-6C52-4056-A67C-909DD7BD447A}" type="slidenum">
              <a:rPr kumimoji="0" lang="zh-CN" altLang="en-US" sz="2600" b="1">
                <a:solidFill>
                  <a:schemeClr val="bg1"/>
                </a:solidFill>
                <a:latin typeface="Arial"/>
              </a:rPr>
              <a:t>21</a:t>
            </a:fld>
            <a:endParaRPr kumimoji="0" lang="en-US" altLang="zh-CN" sz="2600" b="1">
              <a:solidFill>
                <a:schemeClr val="bg1"/>
              </a:solidFill>
              <a:latin typeface="Arial"/>
            </a:endParaRPr>
          </a:p>
        </p:txBody>
      </p:sp>
      <p:sp>
        <p:nvSpPr>
          <p:cNvPr id="23555"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en-US" altLang="zh-CN">
                <a:latin typeface="楷体_GB2312" pitchFamily="49" charset="-122"/>
                <a:ea typeface="楷体_GB2312" pitchFamily="49" charset="-122"/>
              </a:rPr>
              <a:t>6</a:t>
            </a:r>
            <a:r>
              <a:rPr lang="zh-CN" altLang="en-US">
                <a:latin typeface="楷体_GB2312" pitchFamily="49" charset="-122"/>
                <a:ea typeface="楷体_GB2312" pitchFamily="49" charset="-122"/>
              </a:rPr>
              <a:t>、绩效改进方案的实施</a:t>
            </a:r>
            <a:endParaRPr lang="zh-CN" altLang="en-US">
              <a:latin typeface="楷体_GB2312" pitchFamily="49" charset="-122"/>
              <a:ea typeface="楷体_GB2312" pitchFamily="49" charset="-122"/>
            </a:endParaRPr>
          </a:p>
        </p:txBody>
      </p:sp>
      <p:sp>
        <p:nvSpPr>
          <p:cNvPr id="23556"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25000"/>
              </a:lnSpc>
            </a:pPr>
            <a:r>
              <a:rPr lang="zh-CN" altLang="en-US" sz="3200" b="1">
                <a:ea typeface="楷体_GB2312" pitchFamily="49" charset="-122"/>
              </a:rPr>
              <a:t>高层管理者应该把他们自己的绩效改进当作实施内容的一个组成部分。</a:t>
            </a:r>
            <a:endParaRPr lang="zh-CN" altLang="en-US" sz="3200" b="1">
              <a:ea typeface="楷体_GB2312" pitchFamily="49" charset="-122"/>
            </a:endParaRPr>
          </a:p>
          <a:p>
            <a:pPr lvl="0" eaLnBrk="1" hangingPunct="1">
              <a:lnSpc>
                <a:spcPct val="125000"/>
              </a:lnSpc>
            </a:pPr>
            <a:r>
              <a:rPr lang="zh-CN" altLang="en-US" sz="3200" b="1">
                <a:ea typeface="楷体_GB2312" pitchFamily="49" charset="-122"/>
              </a:rPr>
              <a:t>绩效改进方案的实施需要细致的策划以及有组织的培训和指导。</a:t>
            </a:r>
            <a:endParaRPr lang="zh-CN" altLang="en-US" sz="3200" b="1">
              <a:ea typeface="楷体_GB2312" pitchFamily="49" charset="-122"/>
            </a:endParaRPr>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24578"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8DB93389-9FCB-439C-8A29-046EE302616B}" type="slidenum">
              <a:rPr kumimoji="0" lang="zh-CN" altLang="en-US" sz="2600" b="1">
                <a:solidFill>
                  <a:schemeClr val="bg1"/>
                </a:solidFill>
                <a:latin typeface="Arial"/>
              </a:rPr>
              <a:t>22</a:t>
            </a:fld>
            <a:endParaRPr kumimoji="0" lang="en-US" altLang="zh-CN" sz="2600" b="1">
              <a:solidFill>
                <a:schemeClr val="bg1"/>
              </a:solidFill>
              <a:latin typeface="Arial"/>
            </a:endParaRPr>
          </a:p>
        </p:txBody>
      </p:sp>
      <p:sp>
        <p:nvSpPr>
          <p:cNvPr id="24579" name="Rectangle 2"/>
          <p:cNvSpPr/>
          <p:nvPr>
            <p:ph type="title" idx="4294967295"/>
          </p:nvPr>
        </p:nvSpPr>
        <p:spPr>
          <a:xfrm>
            <a:off x="441325" y="476250"/>
            <a:ext cx="8702675"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sz="4000">
                <a:latin typeface="Times New Roman" pitchFamily="18" charset="0"/>
                <a:ea typeface="黑体" pitchFamily="49" charset="-122"/>
              </a:rPr>
              <a:t>（四）如何设计绩效改进的干预活动</a:t>
            </a:r>
            <a:endParaRPr lang="zh-CN" altLang="en-US" sz="4000">
              <a:latin typeface="Times New Roman" pitchFamily="18" charset="0"/>
              <a:ea typeface="黑体" pitchFamily="49" charset="-122"/>
            </a:endParaRPr>
          </a:p>
        </p:txBody>
      </p:sp>
      <p:sp>
        <p:nvSpPr>
          <p:cNvPr id="24580" name="Oval 7"/>
          <p:cNvSpPr/>
          <p:nvPr/>
        </p:nvSpPr>
        <p:spPr bwMode="gray">
          <a:xfrm>
            <a:off x="2695575" y="2536825"/>
            <a:ext cx="3671888" cy="3641725"/>
          </a:xfrm>
          <a:prstGeom prst="ellipse">
            <a:avLst/>
          </a:prstGeom>
          <a:gradFill rotWithShape="1">
            <a:gsLst>
              <a:gs pos="0">
                <a:schemeClr val="bg2"/>
              </a:gs>
              <a:gs pos="100000">
                <a:srgbClr val="FFFFFF"/>
              </a:gs>
            </a:gsLst>
            <a:lin ang="5400000" scaled="1"/>
          </a:gradFill>
          <a:ln>
            <a:solidFill>
              <a:schemeClr val="accent1"/>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grpSp>
        <p:nvGrpSpPr>
          <p:cNvPr id="24581" name="Group 8"/>
          <p:cNvGrpSpPr/>
          <p:nvPr/>
        </p:nvGrpSpPr>
        <p:grpSpPr>
          <a:xfrm>
            <a:off x="3595688" y="3448050"/>
            <a:ext cx="1870075" cy="1960562"/>
            <a:chOff x="2016" y="1920"/>
            <a:chExt cx="1680" cy="1680"/>
          </a:xfrm>
        </p:grpSpPr>
        <p:sp>
          <p:nvSpPr>
            <p:cNvPr id="24626" name="Oval 9"/>
            <p:cNvSpPr/>
            <p:nvPr/>
          </p:nvSpPr>
          <p:spPr bwMode="gray">
            <a:xfrm>
              <a:off x="2016" y="1920"/>
              <a:ext cx="1680" cy="1680"/>
            </a:xfrm>
            <a:prstGeom prst="ellipse">
              <a:avLst/>
            </a:prstGeom>
            <a:gradFill rotWithShape="1">
              <a:gsLst>
                <a:gs pos="0">
                  <a:srgbClr val="FF6600"/>
                </a:gs>
                <a:gs pos="100000">
                  <a:srgbClr val="742E00"/>
                </a:gs>
              </a:gsLst>
              <a:lin ang="5400000" scaled="1"/>
            </a:gra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24627" name="Freeform 10"/>
            <p:cNvSpPr/>
            <p:nvPr/>
          </p:nvSpPr>
          <p:spPr bwMode="gray">
            <a:xfrm>
              <a:off x="2208" y="1948"/>
              <a:ext cx="1296" cy="634"/>
            </a:xfrm>
            <a:custGeom>
              <a:gdLst>
                <a:gd name="GT0" fmla="+- l w 0"/>
                <a:gd name="GT1" fmla="+- t h 0"/>
              </a:gdLst>
              <a:cxnLst>
                <a:cxn ang="0">
                  <a:pos x="1252" y="318"/>
                </a:cxn>
                <a:cxn ang="0">
                  <a:pos x="1268" y="351"/>
                </a:cxn>
                <a:cxn ang="0">
                  <a:pos x="1271" y="381"/>
                </a:cxn>
                <a:cxn ang="0">
                  <a:pos x="1266" y="409"/>
                </a:cxn>
                <a:cxn ang="0">
                  <a:pos x="1249" y="436"/>
                </a:cxn>
                <a:cxn ang="0">
                  <a:pos x="1224" y="459"/>
                </a:cxn>
                <a:cxn ang="0">
                  <a:pos x="1193" y="479"/>
                </a:cxn>
                <a:cxn ang="0">
                  <a:pos x="1151" y="498"/>
                </a:cxn>
                <a:cxn ang="0">
                  <a:pos x="1104" y="515"/>
                </a:cxn>
                <a:cxn ang="0">
                  <a:pos x="1051" y="529"/>
                </a:cxn>
                <a:cxn ang="0">
                  <a:pos x="992" y="541"/>
                </a:cxn>
                <a:cxn ang="0">
                  <a:pos x="931" y="550"/>
                </a:cxn>
                <a:cxn ang="0">
                  <a:pos x="862" y="558"/>
                </a:cxn>
                <a:cxn ang="0">
                  <a:pos x="793" y="563"/>
                </a:cxn>
                <a:cxn ang="0">
                  <a:pos x="765" y="565"/>
                </a:cxn>
                <a:cxn ang="0">
                  <a:pos x="458" y="565"/>
                </a:cxn>
                <a:cxn ang="0">
                  <a:pos x="454" y="565"/>
                </a:cxn>
                <a:cxn ang="0">
                  <a:pos x="393" y="561"/>
                </a:cxn>
                <a:cxn ang="0">
                  <a:pos x="335" y="558"/>
                </a:cxn>
                <a:cxn ang="0">
                  <a:pos x="280" y="552"/>
                </a:cxn>
                <a:cxn ang="0">
                  <a:pos x="227" y="547"/>
                </a:cxn>
                <a:cxn ang="0">
                  <a:pos x="179" y="537"/>
                </a:cxn>
                <a:cxn ang="0">
                  <a:pos x="135" y="525"/>
                </a:cxn>
                <a:cxn ang="0">
                  <a:pos x="98" y="514"/>
                </a:cxn>
                <a:cxn ang="0">
                  <a:pos x="65" y="500"/>
                </a:cxn>
                <a:cxn ang="0">
                  <a:pos x="37" y="482"/>
                </a:cxn>
                <a:cxn ang="0">
                  <a:pos x="18" y="462"/>
                </a:cxn>
                <a:cxn ang="0">
                  <a:pos x="6" y="439"/>
                </a:cxn>
                <a:cxn ang="0">
                  <a:pos x="0" y="416"/>
                </a:cxn>
                <a:cxn ang="0">
                  <a:pos x="0" y="412"/>
                </a:cxn>
                <a:cxn ang="0">
                  <a:pos x="4" y="386"/>
                </a:cxn>
                <a:cxn ang="0">
                  <a:pos x="16" y="354"/>
                </a:cxn>
                <a:cxn ang="0">
                  <a:pos x="49" y="293"/>
                </a:cxn>
                <a:cxn ang="0">
                  <a:pos x="90" y="237"/>
                </a:cxn>
                <a:cxn ang="0">
                  <a:pos x="141" y="186"/>
                </a:cxn>
                <a:cxn ang="0">
                  <a:pos x="196" y="140"/>
                </a:cxn>
                <a:cxn ang="0">
                  <a:pos x="260" y="99"/>
                </a:cxn>
                <a:cxn ang="0">
                  <a:pos x="329" y="65"/>
                </a:cxn>
                <a:cxn ang="0">
                  <a:pos x="399" y="37"/>
                </a:cxn>
                <a:cxn ang="0">
                  <a:pos x="479" y="17"/>
                </a:cxn>
                <a:cxn ang="0">
                  <a:pos x="559" y="4"/>
                </a:cxn>
                <a:cxn ang="0">
                  <a:pos x="642" y="0"/>
                </a:cxn>
                <a:cxn ang="0">
                  <a:pos x="642" y="0"/>
                </a:cxn>
                <a:cxn ang="0">
                  <a:pos x="731" y="4"/>
                </a:cxn>
                <a:cxn ang="0">
                  <a:pos x="815" y="18"/>
                </a:cxn>
                <a:cxn ang="0">
                  <a:pos x="897" y="42"/>
                </a:cxn>
                <a:cxn ang="0">
                  <a:pos x="972" y="71"/>
                </a:cxn>
                <a:cxn ang="0">
                  <a:pos x="1042" y="109"/>
                </a:cxn>
                <a:cxn ang="0">
                  <a:pos x="1106" y="154"/>
                </a:cxn>
                <a:cxn ang="0">
                  <a:pos x="1163" y="203"/>
                </a:cxn>
                <a:cxn ang="0">
                  <a:pos x="1211" y="257"/>
                </a:cxn>
                <a:cxn ang="0">
                  <a:pos x="1252" y="318"/>
                </a:cxn>
                <a:cxn ang="0">
                  <a:pos x="1252" y="318"/>
                </a:cxn>
              </a:cxnLst>
              <a:rect l="l" t="t" r="GT0" b="GT1"/>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FF6600"/>
                </a:gs>
              </a:gsLst>
              <a:lin ang="5400000" scaled="1"/>
            </a:gradFill>
            <a:ln w="0">
              <a:noFill/>
              <a:prstDash val="solid"/>
              <a:round/>
            </a:ln>
          </p:spPr>
        </p:sp>
      </p:grpSp>
      <p:sp>
        <p:nvSpPr>
          <p:cNvPr id="24582" name="Text Box 11"/>
          <p:cNvSpPr/>
          <p:nvPr/>
        </p:nvSpPr>
        <p:spPr bwMode="gray">
          <a:xfrm>
            <a:off x="3711575" y="4198938"/>
            <a:ext cx="1716088" cy="822325"/>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algn="ctr"/>
            <a:r>
              <a:rPr kumimoji="0" lang="zh-CN" altLang="en-US" b="1">
                <a:solidFill>
                  <a:srgbClr val="FFFF00"/>
                </a:solidFill>
                <a:effectLst>
                  <a:outerShdw blurRad="38100" dist="38100" dir="2700000" algn="tl">
                    <a:schemeClr val="bg2"/>
                  </a:outerShdw>
                </a:effectLst>
                <a:latin typeface="Arial"/>
              </a:rPr>
              <a:t>绩效改进</a:t>
            </a:r>
            <a:endParaRPr kumimoji="0" lang="zh-CN" altLang="en-US" b="1">
              <a:solidFill>
                <a:srgbClr val="FFFF00"/>
              </a:solidFill>
              <a:effectLst>
                <a:outerShdw blurRad="38100" dist="38100" dir="2700000" algn="tl">
                  <a:schemeClr val="bg2"/>
                </a:outerShdw>
              </a:effectLst>
              <a:latin typeface="Arial"/>
            </a:endParaRPr>
          </a:p>
          <a:p>
            <a:pPr marL="0" marR="0" lvl="0" indent="0" algn="ctr"/>
            <a:r>
              <a:rPr kumimoji="0" lang="zh-CN" altLang="en-US" b="1">
                <a:solidFill>
                  <a:srgbClr val="FFFF00"/>
                </a:solidFill>
                <a:effectLst>
                  <a:outerShdw blurRad="38100" dist="38100" dir="2700000" algn="tl">
                    <a:schemeClr val="bg2"/>
                  </a:outerShdw>
                </a:effectLst>
                <a:latin typeface="Arial"/>
              </a:rPr>
              <a:t>的干预活动</a:t>
            </a:r>
            <a:endParaRPr kumimoji="0" lang="zh-CN" altLang="en-US" b="1">
              <a:solidFill>
                <a:srgbClr val="FFFF00"/>
              </a:solidFill>
              <a:effectLst>
                <a:outerShdw blurRad="38100" dist="38100" dir="2700000" algn="tl">
                  <a:schemeClr val="bg2"/>
                </a:outerShdw>
              </a:effectLst>
              <a:latin typeface="Arial"/>
            </a:endParaRPr>
          </a:p>
        </p:txBody>
      </p:sp>
      <p:grpSp>
        <p:nvGrpSpPr>
          <p:cNvPr id="24583" name="Group 12"/>
          <p:cNvGrpSpPr/>
          <p:nvPr/>
        </p:nvGrpSpPr>
        <p:grpSpPr>
          <a:xfrm>
            <a:off x="4149725" y="2185988"/>
            <a:ext cx="623888" cy="606425"/>
            <a:chOff x="2640" y="1088"/>
            <a:chExt cx="432" cy="415"/>
          </a:xfrm>
        </p:grpSpPr>
        <p:grpSp>
          <p:nvGrpSpPr>
            <p:cNvPr id="24622" name="Group 13"/>
            <p:cNvGrpSpPr/>
            <p:nvPr/>
          </p:nvGrpSpPr>
          <p:grpSpPr>
            <a:xfrm>
              <a:off x="2640" y="1088"/>
              <a:ext cx="432" cy="415"/>
              <a:chOff x="2016" y="1920"/>
              <a:chExt cx="1680" cy="1680"/>
            </a:xfrm>
          </p:grpSpPr>
          <p:sp>
            <p:nvSpPr>
              <p:cNvPr id="24624" name="Oval 14"/>
              <p:cNvSpPr/>
              <p:nvPr/>
            </p:nvSpPr>
            <p:spPr bwMode="gray">
              <a:xfrm>
                <a:off x="2016" y="1920"/>
                <a:ext cx="1680" cy="1680"/>
              </a:xfrm>
              <a:prstGeom prst="ellipse">
                <a:avLst/>
              </a:prstGeom>
              <a:gradFill rotWithShape="1">
                <a:gsLst>
                  <a:gs pos="0">
                    <a:schemeClr val="accent2"/>
                  </a:gs>
                  <a:gs pos="100000">
                    <a:srgbClr val="165656"/>
                  </a:gs>
                </a:gsLst>
                <a:lin ang="5400000" scaled="1"/>
              </a:gra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24625" name="Freeform 15"/>
              <p:cNvSpPr/>
              <p:nvPr/>
            </p:nvSpPr>
            <p:spPr bwMode="gray">
              <a:xfrm>
                <a:off x="2208" y="1948"/>
                <a:ext cx="1296" cy="634"/>
              </a:xfrm>
              <a:custGeom>
                <a:gdLst>
                  <a:gd name="GT0" fmla="+- l w 0"/>
                  <a:gd name="GT1" fmla="+- t h 0"/>
                </a:gdLst>
                <a:cxnLst>
                  <a:cxn ang="0">
                    <a:pos x="1252" y="318"/>
                  </a:cxn>
                  <a:cxn ang="0">
                    <a:pos x="1268" y="351"/>
                  </a:cxn>
                  <a:cxn ang="0">
                    <a:pos x="1271" y="381"/>
                  </a:cxn>
                  <a:cxn ang="0">
                    <a:pos x="1266" y="409"/>
                  </a:cxn>
                  <a:cxn ang="0">
                    <a:pos x="1249" y="436"/>
                  </a:cxn>
                  <a:cxn ang="0">
                    <a:pos x="1224" y="459"/>
                  </a:cxn>
                  <a:cxn ang="0">
                    <a:pos x="1193" y="479"/>
                  </a:cxn>
                  <a:cxn ang="0">
                    <a:pos x="1151" y="498"/>
                  </a:cxn>
                  <a:cxn ang="0">
                    <a:pos x="1104" y="515"/>
                  </a:cxn>
                  <a:cxn ang="0">
                    <a:pos x="1051" y="529"/>
                  </a:cxn>
                  <a:cxn ang="0">
                    <a:pos x="992" y="541"/>
                  </a:cxn>
                  <a:cxn ang="0">
                    <a:pos x="931" y="550"/>
                  </a:cxn>
                  <a:cxn ang="0">
                    <a:pos x="862" y="558"/>
                  </a:cxn>
                  <a:cxn ang="0">
                    <a:pos x="793" y="563"/>
                  </a:cxn>
                  <a:cxn ang="0">
                    <a:pos x="765" y="565"/>
                  </a:cxn>
                  <a:cxn ang="0">
                    <a:pos x="458" y="565"/>
                  </a:cxn>
                  <a:cxn ang="0">
                    <a:pos x="454" y="565"/>
                  </a:cxn>
                  <a:cxn ang="0">
                    <a:pos x="393" y="561"/>
                  </a:cxn>
                  <a:cxn ang="0">
                    <a:pos x="335" y="558"/>
                  </a:cxn>
                  <a:cxn ang="0">
                    <a:pos x="280" y="552"/>
                  </a:cxn>
                  <a:cxn ang="0">
                    <a:pos x="227" y="547"/>
                  </a:cxn>
                  <a:cxn ang="0">
                    <a:pos x="179" y="537"/>
                  </a:cxn>
                  <a:cxn ang="0">
                    <a:pos x="135" y="525"/>
                  </a:cxn>
                  <a:cxn ang="0">
                    <a:pos x="98" y="514"/>
                  </a:cxn>
                  <a:cxn ang="0">
                    <a:pos x="65" y="500"/>
                  </a:cxn>
                  <a:cxn ang="0">
                    <a:pos x="37" y="482"/>
                  </a:cxn>
                  <a:cxn ang="0">
                    <a:pos x="18" y="462"/>
                  </a:cxn>
                  <a:cxn ang="0">
                    <a:pos x="6" y="439"/>
                  </a:cxn>
                  <a:cxn ang="0">
                    <a:pos x="0" y="416"/>
                  </a:cxn>
                  <a:cxn ang="0">
                    <a:pos x="0" y="412"/>
                  </a:cxn>
                  <a:cxn ang="0">
                    <a:pos x="4" y="386"/>
                  </a:cxn>
                  <a:cxn ang="0">
                    <a:pos x="16" y="354"/>
                  </a:cxn>
                  <a:cxn ang="0">
                    <a:pos x="49" y="293"/>
                  </a:cxn>
                  <a:cxn ang="0">
                    <a:pos x="90" y="237"/>
                  </a:cxn>
                  <a:cxn ang="0">
                    <a:pos x="141" y="186"/>
                  </a:cxn>
                  <a:cxn ang="0">
                    <a:pos x="196" y="140"/>
                  </a:cxn>
                  <a:cxn ang="0">
                    <a:pos x="260" y="99"/>
                  </a:cxn>
                  <a:cxn ang="0">
                    <a:pos x="329" y="65"/>
                  </a:cxn>
                  <a:cxn ang="0">
                    <a:pos x="399" y="37"/>
                  </a:cxn>
                  <a:cxn ang="0">
                    <a:pos x="479" y="17"/>
                  </a:cxn>
                  <a:cxn ang="0">
                    <a:pos x="559" y="4"/>
                  </a:cxn>
                  <a:cxn ang="0">
                    <a:pos x="642" y="0"/>
                  </a:cxn>
                  <a:cxn ang="0">
                    <a:pos x="642" y="0"/>
                  </a:cxn>
                  <a:cxn ang="0">
                    <a:pos x="731" y="4"/>
                  </a:cxn>
                  <a:cxn ang="0">
                    <a:pos x="815" y="18"/>
                  </a:cxn>
                  <a:cxn ang="0">
                    <a:pos x="897" y="42"/>
                  </a:cxn>
                  <a:cxn ang="0">
                    <a:pos x="972" y="71"/>
                  </a:cxn>
                  <a:cxn ang="0">
                    <a:pos x="1042" y="109"/>
                  </a:cxn>
                  <a:cxn ang="0">
                    <a:pos x="1106" y="154"/>
                  </a:cxn>
                  <a:cxn ang="0">
                    <a:pos x="1163" y="203"/>
                  </a:cxn>
                  <a:cxn ang="0">
                    <a:pos x="1211" y="257"/>
                  </a:cxn>
                  <a:cxn ang="0">
                    <a:pos x="1252" y="318"/>
                  </a:cxn>
                  <a:cxn ang="0">
                    <a:pos x="1252" y="318"/>
                  </a:cxn>
                </a:cxnLst>
                <a:rect l="l" t="t" r="GT0" b="GT1"/>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w="0">
                <a:noFill/>
                <a:prstDash val="solid"/>
                <a:round/>
              </a:ln>
            </p:spPr>
          </p:sp>
        </p:grpSp>
        <p:sp>
          <p:nvSpPr>
            <p:cNvPr id="24623" name="Text Box 16"/>
            <p:cNvSpPr/>
            <p:nvPr/>
          </p:nvSpPr>
          <p:spPr bwMode="gray">
            <a:xfrm>
              <a:off x="2721" y="1152"/>
              <a:ext cx="288" cy="313"/>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algn="ctr"/>
              <a:r>
                <a:rPr kumimoji="0" lang="en-US" altLang="zh-CN" b="1">
                  <a:solidFill>
                    <a:srgbClr val="FFFFFF"/>
                  </a:solidFill>
                  <a:effectLst>
                    <a:outerShdw blurRad="38100" dist="38100" dir="2700000" algn="tl">
                      <a:schemeClr val="bg2"/>
                    </a:outerShdw>
                  </a:effectLst>
                  <a:latin typeface="Verdana" pitchFamily="34" charset="0"/>
                </a:rPr>
                <a:t>B</a:t>
              </a:r>
              <a:endParaRPr kumimoji="0" lang="en-US" altLang="zh-CN" b="1">
                <a:solidFill>
                  <a:srgbClr val="FFFFFF"/>
                </a:solidFill>
                <a:effectLst>
                  <a:outerShdw blurRad="38100" dist="38100" dir="2700000" algn="tl">
                    <a:schemeClr val="bg2"/>
                  </a:outerShdw>
                </a:effectLst>
                <a:latin typeface="Verdana" pitchFamily="34" charset="0"/>
              </a:endParaRPr>
            </a:p>
          </p:txBody>
        </p:sp>
      </p:grpSp>
      <p:grpSp>
        <p:nvGrpSpPr>
          <p:cNvPr id="24584" name="Group 17"/>
          <p:cNvGrpSpPr/>
          <p:nvPr/>
        </p:nvGrpSpPr>
        <p:grpSpPr>
          <a:xfrm>
            <a:off x="3567112" y="5232400"/>
            <a:ext cx="290512" cy="257175"/>
            <a:chOff x="2236" y="3191"/>
            <a:chExt cx="201" cy="176"/>
          </a:xfrm>
        </p:grpSpPr>
        <p:sp>
          <p:nvSpPr>
            <p:cNvPr id="24620" name="Oval 18"/>
            <p:cNvSpPr/>
            <p:nvPr/>
          </p:nvSpPr>
          <p:spPr bwMode="gray">
            <a:xfrm rot="18180000">
              <a:off x="2239" y="3283"/>
              <a:ext cx="81" cy="87"/>
            </a:xfrm>
            <a:prstGeom prst="ellipse">
              <a:avLst/>
            </a:prstGeom>
            <a:gradFill rotWithShape="1">
              <a:gsLst>
                <a:gs pos="0">
                  <a:schemeClr val="folHlink"/>
                </a:gs>
                <a:gs pos="100000">
                  <a:srgbClr val="8866AA"/>
                </a:gs>
              </a:gsLst>
              <a:path path="shape">
                <a:fillToRect l="50000" t="50000" r="50000" b="50000"/>
              </a:path>
            </a:gradFill>
            <a:ln>
              <a:solidFill>
                <a:prstClr val="black"/>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24621" name="Oval 19"/>
            <p:cNvSpPr/>
            <p:nvPr/>
          </p:nvSpPr>
          <p:spPr bwMode="gray">
            <a:xfrm rot="18180000">
              <a:off x="2353" y="3188"/>
              <a:ext cx="81" cy="87"/>
            </a:xfrm>
            <a:prstGeom prst="ellipse">
              <a:avLst/>
            </a:prstGeom>
            <a:gradFill rotWithShape="1">
              <a:gsLst>
                <a:gs pos="0">
                  <a:schemeClr val="folHlink"/>
                </a:gs>
                <a:gs pos="100000">
                  <a:srgbClr val="8866AA"/>
                </a:gs>
              </a:gsLst>
              <a:path path="shape">
                <a:fillToRect l="50000" t="50000" r="50000" b="50000"/>
              </a:path>
            </a:gradFill>
            <a:ln>
              <a:solidFill>
                <a:prstClr val="black"/>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grpSp>
      <p:grpSp>
        <p:nvGrpSpPr>
          <p:cNvPr id="24585" name="Group 20"/>
          <p:cNvGrpSpPr/>
          <p:nvPr/>
        </p:nvGrpSpPr>
        <p:grpSpPr>
          <a:xfrm>
            <a:off x="2971800" y="5473700"/>
            <a:ext cx="623888" cy="630238"/>
            <a:chOff x="1824" y="3357"/>
            <a:chExt cx="432" cy="432"/>
          </a:xfrm>
        </p:grpSpPr>
        <p:grpSp>
          <p:nvGrpSpPr>
            <p:cNvPr id="24616" name="Group 21"/>
            <p:cNvGrpSpPr/>
            <p:nvPr/>
          </p:nvGrpSpPr>
          <p:grpSpPr>
            <a:xfrm>
              <a:off x="1824" y="3357"/>
              <a:ext cx="432" cy="432"/>
              <a:chOff x="2016" y="1920"/>
              <a:chExt cx="1680" cy="1680"/>
            </a:xfrm>
          </p:grpSpPr>
          <p:sp>
            <p:nvSpPr>
              <p:cNvPr id="24618" name="Oval 22"/>
              <p:cNvSpPr/>
              <p:nvPr/>
            </p:nvSpPr>
            <p:spPr bwMode="gray">
              <a:xfrm>
                <a:off x="2016" y="1920"/>
                <a:ext cx="1680" cy="1680"/>
              </a:xfrm>
              <a:prstGeom prst="ellipse">
                <a:avLst/>
              </a:prstGeom>
              <a:gradFill rotWithShape="1">
                <a:gsLst>
                  <a:gs pos="0">
                    <a:schemeClr val="folHlink"/>
                  </a:gs>
                  <a:gs pos="100000">
                    <a:srgbClr val="32253E"/>
                  </a:gs>
                </a:gsLst>
                <a:lin ang="5400000" scaled="1"/>
              </a:gra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24619" name="Freeform 23"/>
              <p:cNvSpPr/>
              <p:nvPr/>
            </p:nvSpPr>
            <p:spPr bwMode="gray">
              <a:xfrm>
                <a:off x="2208" y="1948"/>
                <a:ext cx="1296" cy="634"/>
              </a:xfrm>
              <a:custGeom>
                <a:gdLst>
                  <a:gd name="GT0" fmla="+- l w 0"/>
                  <a:gd name="GT1" fmla="+- t h 0"/>
                </a:gdLst>
                <a:cxnLst>
                  <a:cxn ang="0">
                    <a:pos x="1252" y="318"/>
                  </a:cxn>
                  <a:cxn ang="0">
                    <a:pos x="1268" y="351"/>
                  </a:cxn>
                  <a:cxn ang="0">
                    <a:pos x="1271" y="381"/>
                  </a:cxn>
                  <a:cxn ang="0">
                    <a:pos x="1266" y="409"/>
                  </a:cxn>
                  <a:cxn ang="0">
                    <a:pos x="1249" y="436"/>
                  </a:cxn>
                  <a:cxn ang="0">
                    <a:pos x="1224" y="459"/>
                  </a:cxn>
                  <a:cxn ang="0">
                    <a:pos x="1193" y="479"/>
                  </a:cxn>
                  <a:cxn ang="0">
                    <a:pos x="1151" y="498"/>
                  </a:cxn>
                  <a:cxn ang="0">
                    <a:pos x="1104" y="515"/>
                  </a:cxn>
                  <a:cxn ang="0">
                    <a:pos x="1051" y="529"/>
                  </a:cxn>
                  <a:cxn ang="0">
                    <a:pos x="992" y="541"/>
                  </a:cxn>
                  <a:cxn ang="0">
                    <a:pos x="931" y="550"/>
                  </a:cxn>
                  <a:cxn ang="0">
                    <a:pos x="862" y="558"/>
                  </a:cxn>
                  <a:cxn ang="0">
                    <a:pos x="793" y="563"/>
                  </a:cxn>
                  <a:cxn ang="0">
                    <a:pos x="765" y="565"/>
                  </a:cxn>
                  <a:cxn ang="0">
                    <a:pos x="458" y="565"/>
                  </a:cxn>
                  <a:cxn ang="0">
                    <a:pos x="454" y="565"/>
                  </a:cxn>
                  <a:cxn ang="0">
                    <a:pos x="393" y="561"/>
                  </a:cxn>
                  <a:cxn ang="0">
                    <a:pos x="335" y="558"/>
                  </a:cxn>
                  <a:cxn ang="0">
                    <a:pos x="280" y="552"/>
                  </a:cxn>
                  <a:cxn ang="0">
                    <a:pos x="227" y="547"/>
                  </a:cxn>
                  <a:cxn ang="0">
                    <a:pos x="179" y="537"/>
                  </a:cxn>
                  <a:cxn ang="0">
                    <a:pos x="135" y="525"/>
                  </a:cxn>
                  <a:cxn ang="0">
                    <a:pos x="98" y="514"/>
                  </a:cxn>
                  <a:cxn ang="0">
                    <a:pos x="65" y="500"/>
                  </a:cxn>
                  <a:cxn ang="0">
                    <a:pos x="37" y="482"/>
                  </a:cxn>
                  <a:cxn ang="0">
                    <a:pos x="18" y="462"/>
                  </a:cxn>
                  <a:cxn ang="0">
                    <a:pos x="6" y="439"/>
                  </a:cxn>
                  <a:cxn ang="0">
                    <a:pos x="0" y="416"/>
                  </a:cxn>
                  <a:cxn ang="0">
                    <a:pos x="0" y="412"/>
                  </a:cxn>
                  <a:cxn ang="0">
                    <a:pos x="4" y="386"/>
                  </a:cxn>
                  <a:cxn ang="0">
                    <a:pos x="16" y="354"/>
                  </a:cxn>
                  <a:cxn ang="0">
                    <a:pos x="49" y="293"/>
                  </a:cxn>
                  <a:cxn ang="0">
                    <a:pos x="90" y="237"/>
                  </a:cxn>
                  <a:cxn ang="0">
                    <a:pos x="141" y="186"/>
                  </a:cxn>
                  <a:cxn ang="0">
                    <a:pos x="196" y="140"/>
                  </a:cxn>
                  <a:cxn ang="0">
                    <a:pos x="260" y="99"/>
                  </a:cxn>
                  <a:cxn ang="0">
                    <a:pos x="329" y="65"/>
                  </a:cxn>
                  <a:cxn ang="0">
                    <a:pos x="399" y="37"/>
                  </a:cxn>
                  <a:cxn ang="0">
                    <a:pos x="479" y="17"/>
                  </a:cxn>
                  <a:cxn ang="0">
                    <a:pos x="559" y="4"/>
                  </a:cxn>
                  <a:cxn ang="0">
                    <a:pos x="642" y="0"/>
                  </a:cxn>
                  <a:cxn ang="0">
                    <a:pos x="642" y="0"/>
                  </a:cxn>
                  <a:cxn ang="0">
                    <a:pos x="731" y="4"/>
                  </a:cxn>
                  <a:cxn ang="0">
                    <a:pos x="815" y="18"/>
                  </a:cxn>
                  <a:cxn ang="0">
                    <a:pos x="897" y="42"/>
                  </a:cxn>
                  <a:cxn ang="0">
                    <a:pos x="972" y="71"/>
                  </a:cxn>
                  <a:cxn ang="0">
                    <a:pos x="1042" y="109"/>
                  </a:cxn>
                  <a:cxn ang="0">
                    <a:pos x="1106" y="154"/>
                  </a:cxn>
                  <a:cxn ang="0">
                    <a:pos x="1163" y="203"/>
                  </a:cxn>
                  <a:cxn ang="0">
                    <a:pos x="1211" y="257"/>
                  </a:cxn>
                  <a:cxn ang="0">
                    <a:pos x="1252" y="318"/>
                  </a:cxn>
                  <a:cxn ang="0">
                    <a:pos x="1252" y="318"/>
                  </a:cxn>
                </a:cxnLst>
                <a:rect l="l" t="t" r="GT0" b="GT1"/>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folHlink"/>
                  </a:gs>
                </a:gsLst>
                <a:lin ang="5400000" scaled="1"/>
              </a:gradFill>
              <a:ln w="0">
                <a:noFill/>
                <a:prstDash val="solid"/>
                <a:round/>
              </a:ln>
            </p:spPr>
          </p:sp>
        </p:grpSp>
        <p:sp>
          <p:nvSpPr>
            <p:cNvPr id="24617" name="Text Box 24"/>
            <p:cNvSpPr/>
            <p:nvPr/>
          </p:nvSpPr>
          <p:spPr bwMode="gray">
            <a:xfrm>
              <a:off x="1899" y="3438"/>
              <a:ext cx="273" cy="313"/>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algn="ctr"/>
              <a:r>
                <a:rPr kumimoji="0" lang="en-US" altLang="zh-CN" b="1">
                  <a:solidFill>
                    <a:srgbClr val="FFFFFF"/>
                  </a:solidFill>
                  <a:effectLst>
                    <a:outerShdw blurRad="38100" dist="38100" dir="2700000" algn="tl">
                      <a:schemeClr val="bg2"/>
                    </a:outerShdw>
                  </a:effectLst>
                  <a:latin typeface="Verdana" pitchFamily="34" charset="0"/>
                </a:rPr>
                <a:t>E</a:t>
              </a:r>
              <a:endParaRPr kumimoji="0" lang="en-US" altLang="zh-CN" b="1">
                <a:solidFill>
                  <a:srgbClr val="FFFFFF"/>
                </a:solidFill>
                <a:effectLst>
                  <a:outerShdw blurRad="38100" dist="38100" dir="2700000" algn="tl">
                    <a:schemeClr val="bg2"/>
                  </a:outerShdw>
                </a:effectLst>
                <a:latin typeface="Verdana" pitchFamily="34" charset="0"/>
              </a:endParaRPr>
            </a:p>
          </p:txBody>
        </p:sp>
      </p:grpSp>
      <p:grpSp>
        <p:nvGrpSpPr>
          <p:cNvPr id="24586" name="Group 25"/>
          <p:cNvGrpSpPr/>
          <p:nvPr/>
        </p:nvGrpSpPr>
        <p:grpSpPr>
          <a:xfrm>
            <a:off x="6022975" y="3448050"/>
            <a:ext cx="620712" cy="636588"/>
            <a:chOff x="3938" y="1968"/>
            <a:chExt cx="430" cy="437"/>
          </a:xfrm>
        </p:grpSpPr>
        <p:grpSp>
          <p:nvGrpSpPr>
            <p:cNvPr id="24612" name="Group 26"/>
            <p:cNvGrpSpPr/>
            <p:nvPr/>
          </p:nvGrpSpPr>
          <p:grpSpPr>
            <a:xfrm>
              <a:off x="3938" y="1968"/>
              <a:ext cx="430" cy="437"/>
              <a:chOff x="2016" y="1920"/>
              <a:chExt cx="1680" cy="1680"/>
            </a:xfrm>
          </p:grpSpPr>
          <p:sp>
            <p:nvSpPr>
              <p:cNvPr id="24614" name="Oval 27"/>
              <p:cNvSpPr/>
              <p:nvPr/>
            </p:nvSpPr>
            <p:spPr bwMode="gray">
              <a:xfrm>
                <a:off x="2016" y="1920"/>
                <a:ext cx="1680" cy="1680"/>
              </a:xfrm>
              <a:prstGeom prst="ellipse">
                <a:avLst/>
              </a:prstGeom>
              <a:gradFill rotWithShape="1">
                <a:gsLst>
                  <a:gs pos="0">
                    <a:schemeClr val="hlink"/>
                  </a:gs>
                  <a:gs pos="100000">
                    <a:srgbClr val="A7A7C4"/>
                  </a:gs>
                </a:gsLst>
                <a:lin ang="5400000" scaled="1"/>
              </a:gra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24615" name="Freeform 28"/>
              <p:cNvSpPr/>
              <p:nvPr/>
            </p:nvSpPr>
            <p:spPr bwMode="gray">
              <a:xfrm>
                <a:off x="2208" y="1948"/>
                <a:ext cx="1296" cy="634"/>
              </a:xfrm>
              <a:custGeom>
                <a:gdLst>
                  <a:gd name="GT0" fmla="+- l w 0"/>
                  <a:gd name="GT1" fmla="+- t h 0"/>
                </a:gdLst>
                <a:cxnLst>
                  <a:cxn ang="0">
                    <a:pos x="1252" y="318"/>
                  </a:cxn>
                  <a:cxn ang="0">
                    <a:pos x="1268" y="351"/>
                  </a:cxn>
                  <a:cxn ang="0">
                    <a:pos x="1271" y="381"/>
                  </a:cxn>
                  <a:cxn ang="0">
                    <a:pos x="1266" y="409"/>
                  </a:cxn>
                  <a:cxn ang="0">
                    <a:pos x="1249" y="436"/>
                  </a:cxn>
                  <a:cxn ang="0">
                    <a:pos x="1224" y="459"/>
                  </a:cxn>
                  <a:cxn ang="0">
                    <a:pos x="1193" y="479"/>
                  </a:cxn>
                  <a:cxn ang="0">
                    <a:pos x="1151" y="498"/>
                  </a:cxn>
                  <a:cxn ang="0">
                    <a:pos x="1104" y="515"/>
                  </a:cxn>
                  <a:cxn ang="0">
                    <a:pos x="1051" y="529"/>
                  </a:cxn>
                  <a:cxn ang="0">
                    <a:pos x="992" y="541"/>
                  </a:cxn>
                  <a:cxn ang="0">
                    <a:pos x="931" y="550"/>
                  </a:cxn>
                  <a:cxn ang="0">
                    <a:pos x="862" y="558"/>
                  </a:cxn>
                  <a:cxn ang="0">
                    <a:pos x="793" y="563"/>
                  </a:cxn>
                  <a:cxn ang="0">
                    <a:pos x="765" y="565"/>
                  </a:cxn>
                  <a:cxn ang="0">
                    <a:pos x="458" y="565"/>
                  </a:cxn>
                  <a:cxn ang="0">
                    <a:pos x="454" y="565"/>
                  </a:cxn>
                  <a:cxn ang="0">
                    <a:pos x="393" y="561"/>
                  </a:cxn>
                  <a:cxn ang="0">
                    <a:pos x="335" y="558"/>
                  </a:cxn>
                  <a:cxn ang="0">
                    <a:pos x="280" y="552"/>
                  </a:cxn>
                  <a:cxn ang="0">
                    <a:pos x="227" y="547"/>
                  </a:cxn>
                  <a:cxn ang="0">
                    <a:pos x="179" y="537"/>
                  </a:cxn>
                  <a:cxn ang="0">
                    <a:pos x="135" y="525"/>
                  </a:cxn>
                  <a:cxn ang="0">
                    <a:pos x="98" y="514"/>
                  </a:cxn>
                  <a:cxn ang="0">
                    <a:pos x="65" y="500"/>
                  </a:cxn>
                  <a:cxn ang="0">
                    <a:pos x="37" y="482"/>
                  </a:cxn>
                  <a:cxn ang="0">
                    <a:pos x="18" y="462"/>
                  </a:cxn>
                  <a:cxn ang="0">
                    <a:pos x="6" y="439"/>
                  </a:cxn>
                  <a:cxn ang="0">
                    <a:pos x="0" y="416"/>
                  </a:cxn>
                  <a:cxn ang="0">
                    <a:pos x="0" y="412"/>
                  </a:cxn>
                  <a:cxn ang="0">
                    <a:pos x="4" y="386"/>
                  </a:cxn>
                  <a:cxn ang="0">
                    <a:pos x="16" y="354"/>
                  </a:cxn>
                  <a:cxn ang="0">
                    <a:pos x="49" y="293"/>
                  </a:cxn>
                  <a:cxn ang="0">
                    <a:pos x="90" y="237"/>
                  </a:cxn>
                  <a:cxn ang="0">
                    <a:pos x="141" y="186"/>
                  </a:cxn>
                  <a:cxn ang="0">
                    <a:pos x="196" y="140"/>
                  </a:cxn>
                  <a:cxn ang="0">
                    <a:pos x="260" y="99"/>
                  </a:cxn>
                  <a:cxn ang="0">
                    <a:pos x="329" y="65"/>
                  </a:cxn>
                  <a:cxn ang="0">
                    <a:pos x="399" y="37"/>
                  </a:cxn>
                  <a:cxn ang="0">
                    <a:pos x="479" y="17"/>
                  </a:cxn>
                  <a:cxn ang="0">
                    <a:pos x="559" y="4"/>
                  </a:cxn>
                  <a:cxn ang="0">
                    <a:pos x="642" y="0"/>
                  </a:cxn>
                  <a:cxn ang="0">
                    <a:pos x="642" y="0"/>
                  </a:cxn>
                  <a:cxn ang="0">
                    <a:pos x="731" y="4"/>
                  </a:cxn>
                  <a:cxn ang="0">
                    <a:pos x="815" y="18"/>
                  </a:cxn>
                  <a:cxn ang="0">
                    <a:pos x="897" y="42"/>
                  </a:cxn>
                  <a:cxn ang="0">
                    <a:pos x="972" y="71"/>
                  </a:cxn>
                  <a:cxn ang="0">
                    <a:pos x="1042" y="109"/>
                  </a:cxn>
                  <a:cxn ang="0">
                    <a:pos x="1106" y="154"/>
                  </a:cxn>
                  <a:cxn ang="0">
                    <a:pos x="1163" y="203"/>
                  </a:cxn>
                  <a:cxn ang="0">
                    <a:pos x="1211" y="257"/>
                  </a:cxn>
                  <a:cxn ang="0">
                    <a:pos x="1252" y="318"/>
                  </a:cxn>
                  <a:cxn ang="0">
                    <a:pos x="1252" y="318"/>
                  </a:cxn>
                </a:cxnLst>
                <a:rect l="l" t="t" r="GT0" b="GT1"/>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hlink"/>
                  </a:gs>
                </a:gsLst>
                <a:lin ang="5400000" scaled="1"/>
              </a:gradFill>
              <a:ln w="0">
                <a:noFill/>
                <a:prstDash val="solid"/>
                <a:round/>
              </a:ln>
            </p:spPr>
          </p:sp>
        </p:grpSp>
        <p:sp>
          <p:nvSpPr>
            <p:cNvPr id="24613" name="Text Box 29"/>
            <p:cNvSpPr/>
            <p:nvPr/>
          </p:nvSpPr>
          <p:spPr bwMode="gray">
            <a:xfrm>
              <a:off x="4007" y="2028"/>
              <a:ext cx="279" cy="314"/>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algn="ctr"/>
              <a:r>
                <a:rPr kumimoji="0" lang="en-US" altLang="zh-CN" b="1">
                  <a:solidFill>
                    <a:srgbClr val="FFFFFF"/>
                  </a:solidFill>
                  <a:effectLst>
                    <a:outerShdw blurRad="38100" dist="38100" dir="2700000" algn="tl">
                      <a:schemeClr val="bg2"/>
                    </a:outerShdw>
                  </a:effectLst>
                  <a:latin typeface="Verdana" pitchFamily="34" charset="0"/>
                </a:rPr>
                <a:t>C</a:t>
              </a:r>
              <a:endParaRPr kumimoji="0" lang="en-US" altLang="zh-CN" b="1">
                <a:solidFill>
                  <a:srgbClr val="FFFFFF"/>
                </a:solidFill>
                <a:effectLst>
                  <a:outerShdw blurRad="38100" dist="38100" dir="2700000" algn="tl">
                    <a:schemeClr val="bg2"/>
                  </a:outerShdw>
                </a:effectLst>
                <a:latin typeface="Verdana" pitchFamily="34" charset="0"/>
              </a:endParaRPr>
            </a:p>
          </p:txBody>
        </p:sp>
      </p:grpSp>
      <p:grpSp>
        <p:nvGrpSpPr>
          <p:cNvPr id="24587" name="Group 30"/>
          <p:cNvGrpSpPr/>
          <p:nvPr/>
        </p:nvGrpSpPr>
        <p:grpSpPr>
          <a:xfrm>
            <a:off x="5465762" y="5478462"/>
            <a:ext cx="595312" cy="571500"/>
            <a:chOff x="3552" y="3339"/>
            <a:chExt cx="412" cy="392"/>
          </a:xfrm>
        </p:grpSpPr>
        <p:grpSp>
          <p:nvGrpSpPr>
            <p:cNvPr id="24608" name="Group 31"/>
            <p:cNvGrpSpPr/>
            <p:nvPr/>
          </p:nvGrpSpPr>
          <p:grpSpPr>
            <a:xfrm>
              <a:off x="3552" y="3339"/>
              <a:ext cx="412" cy="392"/>
              <a:chOff x="2016" y="1920"/>
              <a:chExt cx="1680" cy="1680"/>
            </a:xfrm>
          </p:grpSpPr>
          <p:sp>
            <p:nvSpPr>
              <p:cNvPr id="24610" name="Oval 32"/>
              <p:cNvSpPr/>
              <p:nvPr/>
            </p:nvSpPr>
            <p:spPr bwMode="gray">
              <a:xfrm>
                <a:off x="2016" y="1920"/>
                <a:ext cx="1680" cy="1680"/>
              </a:xfrm>
              <a:prstGeom prst="ellipse">
                <a:avLst/>
              </a:prstGeom>
              <a:gradFill rotWithShape="1">
                <a:gsLst>
                  <a:gs pos="0">
                    <a:schemeClr val="bg2"/>
                  </a:gs>
                  <a:gs pos="100000">
                    <a:srgbClr val="00172E"/>
                  </a:gs>
                </a:gsLst>
                <a:lin ang="5400000" scaled="1"/>
              </a:gra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24611" name="Freeform 33"/>
              <p:cNvSpPr/>
              <p:nvPr/>
            </p:nvSpPr>
            <p:spPr bwMode="gray">
              <a:xfrm>
                <a:off x="2208" y="1948"/>
                <a:ext cx="1296" cy="634"/>
              </a:xfrm>
              <a:custGeom>
                <a:gdLst>
                  <a:gd name="GT0" fmla="+- l w 0"/>
                  <a:gd name="GT1" fmla="+- t h 0"/>
                </a:gdLst>
                <a:cxnLst>
                  <a:cxn ang="0">
                    <a:pos x="1252" y="318"/>
                  </a:cxn>
                  <a:cxn ang="0">
                    <a:pos x="1268" y="351"/>
                  </a:cxn>
                  <a:cxn ang="0">
                    <a:pos x="1271" y="381"/>
                  </a:cxn>
                  <a:cxn ang="0">
                    <a:pos x="1266" y="409"/>
                  </a:cxn>
                  <a:cxn ang="0">
                    <a:pos x="1249" y="436"/>
                  </a:cxn>
                  <a:cxn ang="0">
                    <a:pos x="1224" y="459"/>
                  </a:cxn>
                  <a:cxn ang="0">
                    <a:pos x="1193" y="479"/>
                  </a:cxn>
                  <a:cxn ang="0">
                    <a:pos x="1151" y="498"/>
                  </a:cxn>
                  <a:cxn ang="0">
                    <a:pos x="1104" y="515"/>
                  </a:cxn>
                  <a:cxn ang="0">
                    <a:pos x="1051" y="529"/>
                  </a:cxn>
                  <a:cxn ang="0">
                    <a:pos x="992" y="541"/>
                  </a:cxn>
                  <a:cxn ang="0">
                    <a:pos x="931" y="550"/>
                  </a:cxn>
                  <a:cxn ang="0">
                    <a:pos x="862" y="558"/>
                  </a:cxn>
                  <a:cxn ang="0">
                    <a:pos x="793" y="563"/>
                  </a:cxn>
                  <a:cxn ang="0">
                    <a:pos x="765" y="565"/>
                  </a:cxn>
                  <a:cxn ang="0">
                    <a:pos x="458" y="565"/>
                  </a:cxn>
                  <a:cxn ang="0">
                    <a:pos x="454" y="565"/>
                  </a:cxn>
                  <a:cxn ang="0">
                    <a:pos x="393" y="561"/>
                  </a:cxn>
                  <a:cxn ang="0">
                    <a:pos x="335" y="558"/>
                  </a:cxn>
                  <a:cxn ang="0">
                    <a:pos x="280" y="552"/>
                  </a:cxn>
                  <a:cxn ang="0">
                    <a:pos x="227" y="547"/>
                  </a:cxn>
                  <a:cxn ang="0">
                    <a:pos x="179" y="537"/>
                  </a:cxn>
                  <a:cxn ang="0">
                    <a:pos x="135" y="525"/>
                  </a:cxn>
                  <a:cxn ang="0">
                    <a:pos x="98" y="514"/>
                  </a:cxn>
                  <a:cxn ang="0">
                    <a:pos x="65" y="500"/>
                  </a:cxn>
                  <a:cxn ang="0">
                    <a:pos x="37" y="482"/>
                  </a:cxn>
                  <a:cxn ang="0">
                    <a:pos x="18" y="462"/>
                  </a:cxn>
                  <a:cxn ang="0">
                    <a:pos x="6" y="439"/>
                  </a:cxn>
                  <a:cxn ang="0">
                    <a:pos x="0" y="416"/>
                  </a:cxn>
                  <a:cxn ang="0">
                    <a:pos x="0" y="412"/>
                  </a:cxn>
                  <a:cxn ang="0">
                    <a:pos x="4" y="386"/>
                  </a:cxn>
                  <a:cxn ang="0">
                    <a:pos x="16" y="354"/>
                  </a:cxn>
                  <a:cxn ang="0">
                    <a:pos x="49" y="293"/>
                  </a:cxn>
                  <a:cxn ang="0">
                    <a:pos x="90" y="237"/>
                  </a:cxn>
                  <a:cxn ang="0">
                    <a:pos x="141" y="186"/>
                  </a:cxn>
                  <a:cxn ang="0">
                    <a:pos x="196" y="140"/>
                  </a:cxn>
                  <a:cxn ang="0">
                    <a:pos x="260" y="99"/>
                  </a:cxn>
                  <a:cxn ang="0">
                    <a:pos x="329" y="65"/>
                  </a:cxn>
                  <a:cxn ang="0">
                    <a:pos x="399" y="37"/>
                  </a:cxn>
                  <a:cxn ang="0">
                    <a:pos x="479" y="17"/>
                  </a:cxn>
                  <a:cxn ang="0">
                    <a:pos x="559" y="4"/>
                  </a:cxn>
                  <a:cxn ang="0">
                    <a:pos x="642" y="0"/>
                  </a:cxn>
                  <a:cxn ang="0">
                    <a:pos x="642" y="0"/>
                  </a:cxn>
                  <a:cxn ang="0">
                    <a:pos x="731" y="4"/>
                  </a:cxn>
                  <a:cxn ang="0">
                    <a:pos x="815" y="18"/>
                  </a:cxn>
                  <a:cxn ang="0">
                    <a:pos x="897" y="42"/>
                  </a:cxn>
                  <a:cxn ang="0">
                    <a:pos x="972" y="71"/>
                  </a:cxn>
                  <a:cxn ang="0">
                    <a:pos x="1042" y="109"/>
                  </a:cxn>
                  <a:cxn ang="0">
                    <a:pos x="1106" y="154"/>
                  </a:cxn>
                  <a:cxn ang="0">
                    <a:pos x="1163" y="203"/>
                  </a:cxn>
                  <a:cxn ang="0">
                    <a:pos x="1211" y="257"/>
                  </a:cxn>
                  <a:cxn ang="0">
                    <a:pos x="1252" y="318"/>
                  </a:cxn>
                  <a:cxn ang="0">
                    <a:pos x="1252" y="318"/>
                  </a:cxn>
                </a:cxnLst>
                <a:rect l="l" t="t" r="GT0" b="GT1"/>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bg2"/>
                  </a:gs>
                </a:gsLst>
                <a:lin ang="5400000" scaled="1"/>
              </a:gradFill>
              <a:ln w="0">
                <a:noFill/>
                <a:prstDash val="solid"/>
                <a:round/>
              </a:ln>
            </p:spPr>
          </p:sp>
        </p:grpSp>
        <p:sp>
          <p:nvSpPr>
            <p:cNvPr id="24609" name="Text Box 34"/>
            <p:cNvSpPr/>
            <p:nvPr/>
          </p:nvSpPr>
          <p:spPr bwMode="gray">
            <a:xfrm>
              <a:off x="3628" y="3360"/>
              <a:ext cx="302" cy="315"/>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algn="ctr"/>
              <a:r>
                <a:rPr kumimoji="0" lang="en-US" altLang="zh-CN" b="1">
                  <a:solidFill>
                    <a:srgbClr val="FFFFFF"/>
                  </a:solidFill>
                  <a:effectLst>
                    <a:outerShdw blurRad="38100" dist="38100" dir="2700000" algn="tl">
                      <a:schemeClr val="bg2"/>
                    </a:outerShdw>
                  </a:effectLst>
                  <a:latin typeface="Verdana" pitchFamily="34" charset="0"/>
                </a:rPr>
                <a:t>D</a:t>
              </a:r>
              <a:endParaRPr kumimoji="0" lang="en-US" altLang="zh-CN" b="1">
                <a:solidFill>
                  <a:srgbClr val="FFFFFF"/>
                </a:solidFill>
                <a:effectLst>
                  <a:outerShdw blurRad="38100" dist="38100" dir="2700000" algn="tl">
                    <a:schemeClr val="bg2"/>
                  </a:outerShdw>
                </a:effectLst>
                <a:latin typeface="Verdana" pitchFamily="34" charset="0"/>
              </a:endParaRPr>
            </a:p>
          </p:txBody>
        </p:sp>
      </p:grpSp>
      <p:grpSp>
        <p:nvGrpSpPr>
          <p:cNvPr id="24588" name="Group 35"/>
          <p:cNvGrpSpPr/>
          <p:nvPr/>
        </p:nvGrpSpPr>
        <p:grpSpPr>
          <a:xfrm>
            <a:off x="2487612" y="3448050"/>
            <a:ext cx="623888" cy="630238"/>
            <a:chOff x="1488" y="1968"/>
            <a:chExt cx="432" cy="432"/>
          </a:xfrm>
        </p:grpSpPr>
        <p:grpSp>
          <p:nvGrpSpPr>
            <p:cNvPr id="24604" name="Group 36"/>
            <p:cNvGrpSpPr/>
            <p:nvPr/>
          </p:nvGrpSpPr>
          <p:grpSpPr>
            <a:xfrm>
              <a:off x="1488" y="1968"/>
              <a:ext cx="432" cy="432"/>
              <a:chOff x="2016" y="1920"/>
              <a:chExt cx="1680" cy="1680"/>
            </a:xfrm>
          </p:grpSpPr>
          <p:sp>
            <p:nvSpPr>
              <p:cNvPr id="24606" name="Oval 37"/>
              <p:cNvSpPr/>
              <p:nvPr/>
            </p:nvSpPr>
            <p:spPr bwMode="gray">
              <a:xfrm>
                <a:off x="2016" y="1920"/>
                <a:ext cx="1680" cy="1680"/>
              </a:xfrm>
              <a:prstGeom prst="ellipse">
                <a:avLst/>
              </a:prstGeom>
              <a:gradFill rotWithShape="1">
                <a:gsLst>
                  <a:gs pos="0">
                    <a:schemeClr val="accent1"/>
                  </a:gs>
                  <a:gs pos="100000">
                    <a:srgbClr val="465D46"/>
                  </a:gs>
                </a:gsLst>
                <a:lin ang="5400000" scaled="1"/>
              </a:gra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24607" name="Freeform 38"/>
              <p:cNvSpPr/>
              <p:nvPr/>
            </p:nvSpPr>
            <p:spPr bwMode="gray">
              <a:xfrm>
                <a:off x="2208" y="1948"/>
                <a:ext cx="1296" cy="634"/>
              </a:xfrm>
              <a:custGeom>
                <a:gdLst>
                  <a:gd name="GT0" fmla="+- l w 0"/>
                  <a:gd name="GT1" fmla="+- t h 0"/>
                </a:gdLst>
                <a:cxnLst>
                  <a:cxn ang="0">
                    <a:pos x="1252" y="318"/>
                  </a:cxn>
                  <a:cxn ang="0">
                    <a:pos x="1268" y="351"/>
                  </a:cxn>
                  <a:cxn ang="0">
                    <a:pos x="1271" y="381"/>
                  </a:cxn>
                  <a:cxn ang="0">
                    <a:pos x="1266" y="409"/>
                  </a:cxn>
                  <a:cxn ang="0">
                    <a:pos x="1249" y="436"/>
                  </a:cxn>
                  <a:cxn ang="0">
                    <a:pos x="1224" y="459"/>
                  </a:cxn>
                  <a:cxn ang="0">
                    <a:pos x="1193" y="479"/>
                  </a:cxn>
                  <a:cxn ang="0">
                    <a:pos x="1151" y="498"/>
                  </a:cxn>
                  <a:cxn ang="0">
                    <a:pos x="1104" y="515"/>
                  </a:cxn>
                  <a:cxn ang="0">
                    <a:pos x="1051" y="529"/>
                  </a:cxn>
                  <a:cxn ang="0">
                    <a:pos x="992" y="541"/>
                  </a:cxn>
                  <a:cxn ang="0">
                    <a:pos x="931" y="550"/>
                  </a:cxn>
                  <a:cxn ang="0">
                    <a:pos x="862" y="558"/>
                  </a:cxn>
                  <a:cxn ang="0">
                    <a:pos x="793" y="563"/>
                  </a:cxn>
                  <a:cxn ang="0">
                    <a:pos x="765" y="565"/>
                  </a:cxn>
                  <a:cxn ang="0">
                    <a:pos x="458" y="565"/>
                  </a:cxn>
                  <a:cxn ang="0">
                    <a:pos x="454" y="565"/>
                  </a:cxn>
                  <a:cxn ang="0">
                    <a:pos x="393" y="561"/>
                  </a:cxn>
                  <a:cxn ang="0">
                    <a:pos x="335" y="558"/>
                  </a:cxn>
                  <a:cxn ang="0">
                    <a:pos x="280" y="552"/>
                  </a:cxn>
                  <a:cxn ang="0">
                    <a:pos x="227" y="547"/>
                  </a:cxn>
                  <a:cxn ang="0">
                    <a:pos x="179" y="537"/>
                  </a:cxn>
                  <a:cxn ang="0">
                    <a:pos x="135" y="525"/>
                  </a:cxn>
                  <a:cxn ang="0">
                    <a:pos x="98" y="514"/>
                  </a:cxn>
                  <a:cxn ang="0">
                    <a:pos x="65" y="500"/>
                  </a:cxn>
                  <a:cxn ang="0">
                    <a:pos x="37" y="482"/>
                  </a:cxn>
                  <a:cxn ang="0">
                    <a:pos x="18" y="462"/>
                  </a:cxn>
                  <a:cxn ang="0">
                    <a:pos x="6" y="439"/>
                  </a:cxn>
                  <a:cxn ang="0">
                    <a:pos x="0" y="416"/>
                  </a:cxn>
                  <a:cxn ang="0">
                    <a:pos x="0" y="412"/>
                  </a:cxn>
                  <a:cxn ang="0">
                    <a:pos x="4" y="386"/>
                  </a:cxn>
                  <a:cxn ang="0">
                    <a:pos x="16" y="354"/>
                  </a:cxn>
                  <a:cxn ang="0">
                    <a:pos x="49" y="293"/>
                  </a:cxn>
                  <a:cxn ang="0">
                    <a:pos x="90" y="237"/>
                  </a:cxn>
                  <a:cxn ang="0">
                    <a:pos x="141" y="186"/>
                  </a:cxn>
                  <a:cxn ang="0">
                    <a:pos x="196" y="140"/>
                  </a:cxn>
                  <a:cxn ang="0">
                    <a:pos x="260" y="99"/>
                  </a:cxn>
                  <a:cxn ang="0">
                    <a:pos x="329" y="65"/>
                  </a:cxn>
                  <a:cxn ang="0">
                    <a:pos x="399" y="37"/>
                  </a:cxn>
                  <a:cxn ang="0">
                    <a:pos x="479" y="17"/>
                  </a:cxn>
                  <a:cxn ang="0">
                    <a:pos x="559" y="4"/>
                  </a:cxn>
                  <a:cxn ang="0">
                    <a:pos x="642" y="0"/>
                  </a:cxn>
                  <a:cxn ang="0">
                    <a:pos x="642" y="0"/>
                  </a:cxn>
                  <a:cxn ang="0">
                    <a:pos x="731" y="4"/>
                  </a:cxn>
                  <a:cxn ang="0">
                    <a:pos x="815" y="18"/>
                  </a:cxn>
                  <a:cxn ang="0">
                    <a:pos x="897" y="42"/>
                  </a:cxn>
                  <a:cxn ang="0">
                    <a:pos x="972" y="71"/>
                  </a:cxn>
                  <a:cxn ang="0">
                    <a:pos x="1042" y="109"/>
                  </a:cxn>
                  <a:cxn ang="0">
                    <a:pos x="1106" y="154"/>
                  </a:cxn>
                  <a:cxn ang="0">
                    <a:pos x="1163" y="203"/>
                  </a:cxn>
                  <a:cxn ang="0">
                    <a:pos x="1211" y="257"/>
                  </a:cxn>
                  <a:cxn ang="0">
                    <a:pos x="1252" y="318"/>
                  </a:cxn>
                  <a:cxn ang="0">
                    <a:pos x="1252" y="318"/>
                  </a:cxn>
                </a:cxnLst>
                <a:rect l="l" t="t" r="GT0" b="GT1"/>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1"/>
                  </a:gs>
                </a:gsLst>
                <a:lin ang="5400000" scaled="1"/>
              </a:gradFill>
              <a:ln w="0">
                <a:noFill/>
                <a:prstDash val="solid"/>
                <a:round/>
              </a:ln>
            </p:spPr>
          </p:sp>
        </p:grpSp>
        <p:sp>
          <p:nvSpPr>
            <p:cNvPr id="24605" name="Text Box 39"/>
            <p:cNvSpPr/>
            <p:nvPr/>
          </p:nvSpPr>
          <p:spPr bwMode="gray">
            <a:xfrm>
              <a:off x="1567" y="2016"/>
              <a:ext cx="291" cy="313"/>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algn="ctr"/>
              <a:r>
                <a:rPr kumimoji="0" lang="en-US" altLang="zh-CN" b="1">
                  <a:solidFill>
                    <a:srgbClr val="FFFFFF"/>
                  </a:solidFill>
                  <a:effectLst>
                    <a:outerShdw blurRad="38100" dist="38100" dir="2700000" algn="tl">
                      <a:schemeClr val="bg2"/>
                    </a:outerShdw>
                  </a:effectLst>
                  <a:latin typeface="Verdana" pitchFamily="34" charset="0"/>
                </a:rPr>
                <a:t>A</a:t>
              </a:r>
              <a:endParaRPr kumimoji="0" lang="en-US" altLang="zh-CN" b="1">
                <a:solidFill>
                  <a:srgbClr val="FFFFFF"/>
                </a:solidFill>
                <a:effectLst>
                  <a:outerShdw blurRad="38100" dist="38100" dir="2700000" algn="tl">
                    <a:schemeClr val="bg2"/>
                  </a:outerShdw>
                </a:effectLst>
                <a:latin typeface="Verdana" pitchFamily="34" charset="0"/>
              </a:endParaRPr>
            </a:p>
          </p:txBody>
        </p:sp>
      </p:grpSp>
      <p:sp>
        <p:nvSpPr>
          <p:cNvPr id="24589" name="Oval 40"/>
          <p:cNvSpPr/>
          <p:nvPr/>
        </p:nvSpPr>
        <p:spPr bwMode="gray">
          <a:xfrm rot="18180000">
            <a:off x="5400675" y="5335588"/>
            <a:ext cx="119062" cy="125412"/>
          </a:xfrm>
          <a:prstGeom prst="ellipse">
            <a:avLst/>
          </a:prstGeom>
          <a:gradFill rotWithShape="1">
            <a:gsLst>
              <a:gs pos="0">
                <a:schemeClr val="bg2"/>
              </a:gs>
              <a:gs pos="100000">
                <a:srgbClr val="002244"/>
              </a:gs>
            </a:gsLst>
            <a:path path="shape">
              <a:fillToRect l="50000" t="50000" r="50000" b="50000"/>
            </a:path>
          </a:gradFill>
          <a:ln>
            <a:solidFill>
              <a:prstClr val="black"/>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24590" name="Oval 41"/>
          <p:cNvSpPr/>
          <p:nvPr/>
        </p:nvSpPr>
        <p:spPr bwMode="gray">
          <a:xfrm rot="18180000">
            <a:off x="5260975" y="5195888"/>
            <a:ext cx="119062" cy="125412"/>
          </a:xfrm>
          <a:prstGeom prst="ellipse">
            <a:avLst/>
          </a:prstGeom>
          <a:gradFill rotWithShape="1">
            <a:gsLst>
              <a:gs pos="0">
                <a:schemeClr val="bg2"/>
              </a:gs>
              <a:gs pos="100000">
                <a:srgbClr val="002244"/>
              </a:gs>
            </a:gsLst>
            <a:path path="shape">
              <a:fillToRect l="50000" t="50000" r="50000" b="50000"/>
            </a:path>
          </a:gradFill>
          <a:ln>
            <a:solidFill>
              <a:prstClr val="black"/>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grpSp>
        <p:nvGrpSpPr>
          <p:cNvPr id="24591" name="Group 42"/>
          <p:cNvGrpSpPr/>
          <p:nvPr/>
        </p:nvGrpSpPr>
        <p:grpSpPr>
          <a:xfrm>
            <a:off x="3179762" y="3867150"/>
            <a:ext cx="333375" cy="190500"/>
            <a:chOff x="2016" y="2304"/>
            <a:chExt cx="231" cy="130"/>
          </a:xfrm>
        </p:grpSpPr>
        <p:sp>
          <p:nvSpPr>
            <p:cNvPr id="24602" name="Oval 43"/>
            <p:cNvSpPr/>
            <p:nvPr/>
          </p:nvSpPr>
          <p:spPr bwMode="gray">
            <a:xfrm rot="18180000">
              <a:off x="2017" y="2303"/>
              <a:ext cx="82" cy="87"/>
            </a:xfrm>
            <a:prstGeom prst="ellipse">
              <a:avLst/>
            </a:prstGeom>
            <a:gradFill rotWithShape="1">
              <a:gsLst>
                <a:gs pos="0">
                  <a:schemeClr val="accent1"/>
                </a:gs>
                <a:gs pos="100000">
                  <a:srgbClr val="587658"/>
                </a:gs>
              </a:gsLst>
              <a:path path="shape">
                <a:fillToRect l="50000" t="50000" r="50000" b="50000"/>
              </a:path>
            </a:gradFill>
            <a:ln>
              <a:solidFill>
                <a:prstClr val="black"/>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24603" name="Oval 44"/>
            <p:cNvSpPr/>
            <p:nvPr/>
          </p:nvSpPr>
          <p:spPr bwMode="gray">
            <a:xfrm rot="18180000">
              <a:off x="2160" y="2350"/>
              <a:ext cx="82" cy="87"/>
            </a:xfrm>
            <a:prstGeom prst="ellipse">
              <a:avLst/>
            </a:prstGeom>
            <a:gradFill rotWithShape="1">
              <a:gsLst>
                <a:gs pos="0">
                  <a:schemeClr val="accent1"/>
                </a:gs>
                <a:gs pos="100000">
                  <a:srgbClr val="4A634A"/>
                </a:gs>
              </a:gsLst>
              <a:path path="shape">
                <a:fillToRect l="50000" t="50000" r="50000" b="50000"/>
              </a:path>
            </a:gradFill>
            <a:ln>
              <a:solidFill>
                <a:prstClr val="black"/>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grpSp>
      <p:grpSp>
        <p:nvGrpSpPr>
          <p:cNvPr id="24592" name="Group 45"/>
          <p:cNvGrpSpPr/>
          <p:nvPr/>
        </p:nvGrpSpPr>
        <p:grpSpPr>
          <a:xfrm>
            <a:off x="4427538" y="2927350"/>
            <a:ext cx="125412" cy="379412"/>
            <a:chOff x="2832" y="1612"/>
            <a:chExt cx="87" cy="260"/>
          </a:xfrm>
        </p:grpSpPr>
        <p:sp>
          <p:nvSpPr>
            <p:cNvPr id="24600" name="Oval 46"/>
            <p:cNvSpPr/>
            <p:nvPr/>
          </p:nvSpPr>
          <p:spPr bwMode="gray">
            <a:xfrm rot="18180000">
              <a:off x="2835" y="1610"/>
              <a:ext cx="82" cy="87"/>
            </a:xfrm>
            <a:prstGeom prst="ellipse">
              <a:avLst/>
            </a:prstGeom>
            <a:gradFill rotWithShape="1">
              <a:gsLst>
                <a:gs pos="0">
                  <a:schemeClr val="accent2"/>
                </a:gs>
                <a:gs pos="100000">
                  <a:srgbClr val="175D5D"/>
                </a:gs>
              </a:gsLst>
              <a:path path="shape">
                <a:fillToRect l="50000" t="50000" r="50000" b="50000"/>
              </a:path>
            </a:gradFill>
            <a:ln>
              <a:solidFill>
                <a:prstClr val="black"/>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24601" name="Oval 47"/>
            <p:cNvSpPr/>
            <p:nvPr/>
          </p:nvSpPr>
          <p:spPr bwMode="gray">
            <a:xfrm rot="18180000">
              <a:off x="2835" y="1790"/>
              <a:ext cx="82" cy="87"/>
            </a:xfrm>
            <a:prstGeom prst="ellipse">
              <a:avLst/>
            </a:prstGeom>
            <a:gradFill rotWithShape="1">
              <a:gsLst>
                <a:gs pos="0">
                  <a:schemeClr val="accent2"/>
                </a:gs>
                <a:gs pos="100000">
                  <a:srgbClr val="196363"/>
                </a:gs>
              </a:gsLst>
              <a:path path="shape">
                <a:fillToRect l="50000" t="50000" r="50000" b="50000"/>
              </a:path>
            </a:gradFill>
            <a:ln>
              <a:solidFill>
                <a:prstClr val="black"/>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grpSp>
      <p:sp>
        <p:nvSpPr>
          <p:cNvPr id="24593" name="Oval 48"/>
          <p:cNvSpPr/>
          <p:nvPr/>
        </p:nvSpPr>
        <p:spPr bwMode="gray">
          <a:xfrm rot="18180000">
            <a:off x="5764212" y="3890962"/>
            <a:ext cx="119062" cy="125412"/>
          </a:xfrm>
          <a:prstGeom prst="ellipse">
            <a:avLst/>
          </a:prstGeom>
          <a:gradFill rotWithShape="1">
            <a:gsLst>
              <a:gs pos="0">
                <a:srgbClr val="8B8BB2"/>
              </a:gs>
              <a:gs pos="100000">
                <a:schemeClr val="hlink"/>
              </a:gs>
            </a:gsLst>
            <a:path path="shape">
              <a:fillToRect l="50000" t="50000" r="50000" b="50000"/>
            </a:path>
          </a:gradFill>
          <a:ln>
            <a:solidFill>
              <a:prstClr val="black"/>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24594" name="Oval 49"/>
          <p:cNvSpPr/>
          <p:nvPr/>
        </p:nvSpPr>
        <p:spPr bwMode="gray">
          <a:xfrm rot="18180000">
            <a:off x="5538788" y="4005262"/>
            <a:ext cx="119062" cy="125412"/>
          </a:xfrm>
          <a:prstGeom prst="ellipse">
            <a:avLst/>
          </a:prstGeom>
          <a:gradFill rotWithShape="1">
            <a:gsLst>
              <a:gs pos="0">
                <a:srgbClr val="8B8BB2"/>
              </a:gs>
              <a:gs pos="100000">
                <a:schemeClr val="hlink"/>
              </a:gs>
            </a:gsLst>
            <a:path path="shape">
              <a:fillToRect l="50000" t="50000" r="50000" b="50000"/>
            </a:path>
          </a:gradFill>
          <a:ln>
            <a:solidFill>
              <a:prstClr val="black"/>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24595" name="Text Box 50"/>
          <p:cNvSpPr/>
          <p:nvPr/>
        </p:nvSpPr>
        <p:spPr bwMode="gray">
          <a:xfrm>
            <a:off x="827088" y="3213100"/>
            <a:ext cx="1731962" cy="946150"/>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zh-CN" altLang="en-US" sz="2800" b="1">
                <a:solidFill>
                  <a:schemeClr val="tx2"/>
                </a:solidFill>
                <a:latin typeface="Arial"/>
                <a:ea typeface="楷体_GB2312" pitchFamily="49" charset="-122"/>
                <a:hlinkClick r:id="rId2" invalidUrl="" action="ppaction://hlinksldjump" tgtFrame="" tooltip=""/>
              </a:rPr>
              <a:t>明确核</a:t>
            </a:r>
            <a:endParaRPr kumimoji="0" lang="zh-CN" altLang="en-US" sz="2800" b="1">
              <a:solidFill>
                <a:schemeClr val="tx2"/>
              </a:solidFill>
              <a:latin typeface="Arial"/>
              <a:ea typeface="楷体_GB2312" pitchFamily="49" charset="-122"/>
              <a:hlinkClick r:id="rId2" invalidUrl="" action="ppaction://hlinksldjump" tgtFrame="" tooltip=""/>
            </a:endParaRPr>
          </a:p>
          <a:p>
            <a:pPr marL="0" lvl="0" indent="0" algn="ctr"/>
            <a:r>
              <a:rPr kumimoji="0" lang="zh-CN" altLang="en-US" sz="2800" b="1">
                <a:solidFill>
                  <a:schemeClr val="tx2"/>
                </a:solidFill>
                <a:latin typeface="Arial"/>
                <a:ea typeface="楷体_GB2312" pitchFamily="49" charset="-122"/>
                <a:hlinkClick r:id="rId2" invalidUrl="" action="ppaction://hlinksldjump" tgtFrame="" tooltip=""/>
              </a:rPr>
              <a:t>心能力</a:t>
            </a:r>
            <a:endParaRPr kumimoji="0" lang="zh-CN" altLang="en-US" sz="2800" b="1">
              <a:solidFill>
                <a:schemeClr val="tx2"/>
              </a:solidFill>
              <a:latin typeface="Arial"/>
              <a:ea typeface="楷体_GB2312" pitchFamily="49" charset="-122"/>
            </a:endParaRPr>
          </a:p>
        </p:txBody>
      </p:sp>
      <p:sp>
        <p:nvSpPr>
          <p:cNvPr id="24596" name="Text Box 51"/>
          <p:cNvSpPr/>
          <p:nvPr/>
        </p:nvSpPr>
        <p:spPr bwMode="gray">
          <a:xfrm>
            <a:off x="2584450" y="1700212"/>
            <a:ext cx="3886200" cy="51911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zh-CN" altLang="en-US" sz="2800" b="1">
                <a:solidFill>
                  <a:schemeClr val="tx2"/>
                </a:solidFill>
                <a:latin typeface="Arial"/>
                <a:ea typeface="楷体_GB2312" pitchFamily="49" charset="-122"/>
                <a:hlinkClick r:id="rId3" invalidUrl="" action="ppaction://hlinksldjump" tgtFrame="" tooltip=""/>
              </a:rPr>
              <a:t>职业发展</a:t>
            </a:r>
            <a:endParaRPr kumimoji="0" lang="zh-CN" altLang="en-US" sz="2800" b="1">
              <a:solidFill>
                <a:schemeClr val="tx2"/>
              </a:solidFill>
              <a:latin typeface="Arial"/>
              <a:ea typeface="楷体_GB2312" pitchFamily="49" charset="-122"/>
            </a:endParaRPr>
          </a:p>
        </p:txBody>
      </p:sp>
      <p:sp>
        <p:nvSpPr>
          <p:cNvPr id="24597" name="Text Box 52"/>
          <p:cNvSpPr/>
          <p:nvPr/>
        </p:nvSpPr>
        <p:spPr bwMode="gray">
          <a:xfrm>
            <a:off x="6372225" y="3357562"/>
            <a:ext cx="1731962" cy="51911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zh-CN" altLang="en-US" sz="2800" b="1">
                <a:solidFill>
                  <a:schemeClr val="tx2"/>
                </a:solidFill>
                <a:latin typeface="Arial"/>
                <a:ea typeface="楷体_GB2312" pitchFamily="49" charset="-122"/>
                <a:hlinkClick r:id="rId4" invalidUrl="" action="ppaction://hlinksldjump" tgtFrame="" tooltip=""/>
              </a:rPr>
              <a:t>选择</a:t>
            </a:r>
            <a:endParaRPr kumimoji="0" lang="zh-CN" altLang="en-US" sz="2800" b="1">
              <a:solidFill>
                <a:schemeClr val="tx2"/>
              </a:solidFill>
              <a:latin typeface="Arial"/>
              <a:ea typeface="楷体_GB2312" pitchFamily="49" charset="-122"/>
            </a:endParaRPr>
          </a:p>
        </p:txBody>
      </p:sp>
      <p:sp>
        <p:nvSpPr>
          <p:cNvPr id="24598" name="Text Box 53"/>
          <p:cNvSpPr/>
          <p:nvPr/>
        </p:nvSpPr>
        <p:spPr bwMode="gray">
          <a:xfrm>
            <a:off x="1101725" y="5688012"/>
            <a:ext cx="1731962" cy="51911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zh-CN" altLang="en-US" sz="2800" b="1">
                <a:solidFill>
                  <a:schemeClr val="tx2"/>
                </a:solidFill>
                <a:latin typeface="Arial"/>
                <a:ea typeface="楷体_GB2312" pitchFamily="49" charset="-122"/>
                <a:hlinkClick r:id="rId5" invalidUrl="" action="ppaction://hlinksldjump" tgtFrame="" tooltip=""/>
              </a:rPr>
              <a:t>绩效管理</a:t>
            </a:r>
            <a:endParaRPr kumimoji="0" lang="zh-CN" altLang="en-US" sz="2800" b="1">
              <a:solidFill>
                <a:schemeClr val="tx2"/>
              </a:solidFill>
              <a:latin typeface="Arial"/>
              <a:ea typeface="楷体_GB2312" pitchFamily="49" charset="-122"/>
            </a:endParaRPr>
          </a:p>
        </p:txBody>
      </p:sp>
      <p:sp>
        <p:nvSpPr>
          <p:cNvPr id="24599" name="Text Box 54"/>
          <p:cNvSpPr/>
          <p:nvPr/>
        </p:nvSpPr>
        <p:spPr bwMode="gray">
          <a:xfrm>
            <a:off x="5940425" y="5734050"/>
            <a:ext cx="1731962" cy="519112"/>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zh-CN" altLang="en-US" sz="2800" b="1">
                <a:solidFill>
                  <a:schemeClr val="tx2"/>
                </a:solidFill>
                <a:latin typeface="Arial"/>
                <a:ea typeface="楷体_GB2312" pitchFamily="49" charset="-122"/>
                <a:hlinkClick r:id="rId6" invalidUrl="" action="ppaction://hlinksldjump" tgtFrame="" tooltip=""/>
              </a:rPr>
              <a:t>培训</a:t>
            </a:r>
            <a:endParaRPr kumimoji="0" lang="zh-CN" altLang="en-US" sz="2800" b="1">
              <a:solidFill>
                <a:schemeClr val="tx2"/>
              </a:solidFill>
              <a:latin typeface="Arial"/>
              <a:ea typeface="楷体_GB2312" pitchFamily="49" charset="-122"/>
            </a:endParaRPr>
          </a:p>
        </p:txBody>
      </p:sp>
    </p:spTree>
  </p:cSld>
  <p:clrMapOvr>
    <a:masterClrMapping/>
  </p:clrMapOvr>
  <p:transition/>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25602"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48FEBF48-AD0B-4E9A-9977-42107EE71922}" type="slidenum">
              <a:rPr kumimoji="0" lang="zh-CN" altLang="en-US" sz="2600" b="1">
                <a:solidFill>
                  <a:schemeClr val="bg1"/>
                </a:solidFill>
                <a:latin typeface="Arial"/>
              </a:rPr>
              <a:t>23</a:t>
            </a:fld>
            <a:endParaRPr kumimoji="0" lang="en-US" altLang="zh-CN" sz="2600" b="1">
              <a:solidFill>
                <a:schemeClr val="bg1"/>
              </a:solidFill>
              <a:latin typeface="Arial"/>
            </a:endParaRPr>
          </a:p>
        </p:txBody>
      </p:sp>
      <p:sp>
        <p:nvSpPr>
          <p:cNvPr id="25603"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明确核心能力</a:t>
            </a:r>
            <a:endParaRPr lang="zh-CN" altLang="en-US"/>
          </a:p>
        </p:txBody>
      </p:sp>
      <p:sp>
        <p:nvSpPr>
          <p:cNvPr id="25604"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30000"/>
              </a:lnSpc>
              <a:buClr>
                <a:srgbClr val="006600"/>
              </a:buClr>
              <a:buFont typeface="Wingdings" pitchFamily="2" charset="2"/>
              <a:buChar char="Ø"/>
            </a:pPr>
            <a:r>
              <a:rPr lang="zh-CN" altLang="en-US" b="1">
                <a:latin typeface="楷体_GB2312" pitchFamily="49" charset="-122"/>
                <a:ea typeface="楷体_GB2312" pitchFamily="49" charset="-122"/>
              </a:rPr>
              <a:t>列出企业的核心能力是什么，员工人手一份；</a:t>
            </a:r>
            <a:endParaRPr lang="zh-CN" altLang="en-US" b="1">
              <a:latin typeface="楷体_GB2312" pitchFamily="49" charset="-122"/>
              <a:ea typeface="楷体_GB2312" pitchFamily="49" charset="-122"/>
            </a:endParaRPr>
          </a:p>
          <a:p>
            <a:pPr lvl="0" eaLnBrk="1" hangingPunct="1">
              <a:lnSpc>
                <a:spcPct val="130000"/>
              </a:lnSpc>
              <a:buClr>
                <a:srgbClr val="006600"/>
              </a:buClr>
              <a:buFont typeface="Wingdings" pitchFamily="2" charset="2"/>
              <a:buChar char="Ø"/>
            </a:pPr>
            <a:r>
              <a:rPr lang="zh-CN" altLang="en-US" b="1">
                <a:latin typeface="楷体_GB2312" pitchFamily="49" charset="-122"/>
                <a:ea typeface="楷体_GB2312" pitchFamily="49" charset="-122"/>
              </a:rPr>
              <a:t>核心能力是与企业战略表述直接相关的；</a:t>
            </a:r>
            <a:endParaRPr lang="zh-CN" altLang="en-US" b="1">
              <a:latin typeface="楷体_GB2312" pitchFamily="49" charset="-122"/>
              <a:ea typeface="楷体_GB2312" pitchFamily="49" charset="-122"/>
            </a:endParaRPr>
          </a:p>
          <a:p>
            <a:pPr lvl="0" eaLnBrk="1" hangingPunct="1">
              <a:lnSpc>
                <a:spcPct val="130000"/>
              </a:lnSpc>
              <a:buClr>
                <a:srgbClr val="006600"/>
              </a:buClr>
              <a:buFont typeface="Wingdings" pitchFamily="2" charset="2"/>
              <a:buChar char="Ø"/>
            </a:pPr>
            <a:r>
              <a:rPr lang="zh-CN" altLang="en-US" b="1">
                <a:latin typeface="楷体_GB2312" pitchFamily="49" charset="-122"/>
                <a:ea typeface="楷体_GB2312" pitchFamily="49" charset="-122"/>
              </a:rPr>
              <a:t>核心能力的定义：</a:t>
            </a:r>
            <a:endParaRPr lang="zh-CN" altLang="en-US" b="1">
              <a:latin typeface="楷体_GB2312" pitchFamily="49" charset="-122"/>
              <a:ea typeface="楷体_GB2312" pitchFamily="49" charset="-122"/>
            </a:endParaRPr>
          </a:p>
          <a:p>
            <a:pPr lvl="0" eaLnBrk="1" hangingPunct="1">
              <a:lnSpc>
                <a:spcPct val="130000"/>
              </a:lnSpc>
              <a:buNone/>
            </a:pPr>
            <a:r>
              <a:rPr lang="zh-CN" altLang="en-US" b="1">
                <a:latin typeface="楷体_GB2312" pitchFamily="49" charset="-122"/>
                <a:ea typeface="楷体_GB2312" pitchFamily="49" charset="-122"/>
              </a:rPr>
              <a:t>      用雇员可以理解的语言写成；为不同的工作岗位和不同级别的责任人量身定做；可遵守；可衡量；与公司目前及将来的业务需求相关。</a:t>
            </a:r>
            <a:endParaRPr lang="zh-CN" altLang="en-US" b="1">
              <a:latin typeface="楷体_GB2312" pitchFamily="49" charset="-122"/>
              <a:ea typeface="楷体_GB2312" pitchFamily="49" charset="-122"/>
            </a:endParaRP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26626"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2D3F910A-796A-4E94-A784-10E57AE42198}" type="slidenum">
              <a:rPr kumimoji="0" lang="zh-CN" altLang="en-US" sz="2600" b="1">
                <a:solidFill>
                  <a:schemeClr val="bg1"/>
                </a:solidFill>
                <a:latin typeface="Arial"/>
              </a:rPr>
              <a:t>24</a:t>
            </a:fld>
            <a:endParaRPr kumimoji="0" lang="en-US" altLang="zh-CN" sz="2600" b="1">
              <a:solidFill>
                <a:schemeClr val="bg1"/>
              </a:solidFill>
              <a:latin typeface="Arial"/>
            </a:endParaRPr>
          </a:p>
        </p:txBody>
      </p:sp>
      <p:sp>
        <p:nvSpPr>
          <p:cNvPr id="26627"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职业发展</a:t>
            </a:r>
            <a:endParaRPr lang="zh-CN" altLang="en-US"/>
          </a:p>
        </p:txBody>
      </p:sp>
      <p:sp>
        <p:nvSpPr>
          <p:cNvPr id="26628"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buNone/>
            </a:pPr>
            <a:r>
              <a:rPr lang="zh-CN" altLang="en-US" b="1"/>
              <a:t>成功的职业发展要求：</a:t>
            </a:r>
            <a:endParaRPr lang="zh-CN" altLang="en-US" b="1"/>
          </a:p>
          <a:p>
            <a:pPr lvl="0" eaLnBrk="1" hangingPunct="1"/>
            <a:r>
              <a:rPr lang="zh-CN" altLang="en-US" b="1">
                <a:ea typeface="楷体_GB2312" pitchFamily="49" charset="-122"/>
              </a:rPr>
              <a:t>得到最高管理层的支持；</a:t>
            </a:r>
            <a:endParaRPr lang="zh-CN" altLang="en-US" b="1">
              <a:ea typeface="楷体_GB2312" pitchFamily="49" charset="-122"/>
            </a:endParaRPr>
          </a:p>
          <a:p>
            <a:pPr lvl="0" eaLnBrk="1" hangingPunct="1"/>
            <a:r>
              <a:rPr lang="zh-CN" altLang="en-US" b="1">
                <a:ea typeface="楷体_GB2312" pitchFamily="49" charset="-122"/>
              </a:rPr>
              <a:t>培训课程和核心能力之间有清晰的联系；</a:t>
            </a:r>
            <a:endParaRPr lang="zh-CN" altLang="en-US" b="1">
              <a:ea typeface="楷体_GB2312" pitchFamily="49" charset="-122"/>
            </a:endParaRPr>
          </a:p>
          <a:p>
            <a:pPr lvl="0" eaLnBrk="1" hangingPunct="1"/>
            <a:r>
              <a:rPr lang="zh-CN" altLang="en-US" b="1">
                <a:ea typeface="楷体_GB2312" pitchFamily="49" charset="-122"/>
              </a:rPr>
              <a:t>获得技能的过程应该易于进行，这样有助于雇员适应他所希望得到的工作岗位；</a:t>
            </a:r>
            <a:endParaRPr lang="zh-CN" altLang="en-US" b="1">
              <a:ea typeface="楷体_GB2312" pitchFamily="49" charset="-122"/>
            </a:endParaRPr>
          </a:p>
          <a:p>
            <a:pPr lvl="0" eaLnBrk="1" hangingPunct="1"/>
            <a:r>
              <a:rPr lang="zh-CN" altLang="en-US" b="1">
                <a:ea typeface="楷体_GB2312" pitchFamily="49" charset="-122"/>
              </a:rPr>
              <a:t>主动性强的员工；</a:t>
            </a:r>
            <a:endParaRPr lang="zh-CN" altLang="en-US" b="1">
              <a:ea typeface="楷体_GB2312" pitchFamily="49" charset="-122"/>
            </a:endParaRPr>
          </a:p>
          <a:p>
            <a:pPr lvl="0" eaLnBrk="1" hangingPunct="1"/>
            <a:r>
              <a:rPr lang="zh-CN" altLang="en-US" b="1">
                <a:ea typeface="楷体_GB2312" pitchFamily="49" charset="-122"/>
              </a:rPr>
              <a:t>员工获得技能时能得到奖励和承认；</a:t>
            </a:r>
            <a:endParaRPr lang="zh-CN" altLang="en-US" b="1">
              <a:ea typeface="楷体_GB2312" pitchFamily="49" charset="-122"/>
            </a:endParaRPr>
          </a:p>
          <a:p>
            <a:pPr lvl="0" eaLnBrk="1" hangingPunct="1"/>
            <a:r>
              <a:rPr lang="zh-CN" altLang="en-US" b="1">
                <a:ea typeface="楷体_GB2312" pitchFamily="49" charset="-122"/>
              </a:rPr>
              <a:t>不断更新培训目录，预期未来趋势。</a:t>
            </a:r>
            <a:endParaRPr lang="zh-CN" altLang="en-US" b="1">
              <a:ea typeface="楷体_GB2312" pitchFamily="49" charset="-122"/>
            </a:endParaRPr>
          </a:p>
        </p:txBody>
      </p:sp>
    </p:spTree>
  </p:cSld>
  <p:clrMapOvr>
    <a:masterClrMapping/>
  </p:clrMapOvr>
  <p:transition/>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27650"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1E16879D-88BF-46B8-A428-447BAA7C0CF0}" type="slidenum">
              <a:rPr kumimoji="0" lang="zh-CN" altLang="en-US" sz="2600" b="1">
                <a:solidFill>
                  <a:schemeClr val="bg1"/>
                </a:solidFill>
                <a:latin typeface="Arial"/>
              </a:rPr>
              <a:t>25</a:t>
            </a:fld>
            <a:endParaRPr kumimoji="0" lang="en-US" altLang="zh-CN" sz="2600" b="1">
              <a:solidFill>
                <a:schemeClr val="bg1"/>
              </a:solidFill>
              <a:latin typeface="Arial"/>
            </a:endParaRPr>
          </a:p>
        </p:txBody>
      </p:sp>
      <p:sp>
        <p:nvSpPr>
          <p:cNvPr id="27651"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选择</a:t>
            </a:r>
            <a:endParaRPr lang="zh-CN" altLang="en-US"/>
          </a:p>
        </p:txBody>
      </p:sp>
      <p:sp>
        <p:nvSpPr>
          <p:cNvPr id="27652" name="Rectangle 3"/>
          <p:cNvSpPr/>
          <p:nvPr>
            <p:ph type="body" idx="4294967295"/>
          </p:nvPr>
        </p:nvSpPr>
        <p:spPr>
          <a:xfrm>
            <a:off x="914400" y="1700212"/>
            <a:ext cx="8001000" cy="4395788"/>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20000"/>
              </a:lnSpc>
            </a:pPr>
            <a:r>
              <a:rPr lang="zh-CN" altLang="en-US" b="1">
                <a:ea typeface="楷体_GB2312" pitchFamily="49" charset="-122"/>
              </a:rPr>
              <a:t>优先考虑核心能力</a:t>
            </a:r>
            <a:endParaRPr lang="zh-CN" altLang="en-US" b="1">
              <a:ea typeface="楷体_GB2312" pitchFamily="49" charset="-122"/>
            </a:endParaRPr>
          </a:p>
          <a:p>
            <a:pPr lvl="0" eaLnBrk="1" hangingPunct="1">
              <a:lnSpc>
                <a:spcPct val="120000"/>
              </a:lnSpc>
            </a:pPr>
            <a:r>
              <a:rPr lang="zh-CN" altLang="en-US" b="1">
                <a:ea typeface="楷体_GB2312" pitchFamily="49" charset="-122"/>
              </a:rPr>
              <a:t>利用核心能力来招聘人员、设计或选择评估方式</a:t>
            </a:r>
            <a:endParaRPr lang="zh-CN" altLang="en-US" b="1">
              <a:ea typeface="楷体_GB2312" pitchFamily="49" charset="-122"/>
            </a:endParaRPr>
          </a:p>
          <a:p>
            <a:pPr lvl="0" eaLnBrk="1" hangingPunct="1">
              <a:lnSpc>
                <a:spcPct val="120000"/>
              </a:lnSpc>
            </a:pPr>
            <a:r>
              <a:rPr lang="zh-CN" altLang="en-US" b="1">
                <a:ea typeface="楷体_GB2312" pitchFamily="49" charset="-122"/>
              </a:rPr>
              <a:t>利用合适的评估方式对你正在衡量的核心能力进行评估</a:t>
            </a:r>
            <a:endParaRPr lang="zh-CN" altLang="en-US" b="1">
              <a:ea typeface="楷体_GB2312" pitchFamily="49" charset="-122"/>
            </a:endParaRPr>
          </a:p>
          <a:p>
            <a:pPr lvl="0" eaLnBrk="1" hangingPunct="1">
              <a:lnSpc>
                <a:spcPct val="120000"/>
              </a:lnSpc>
            </a:pPr>
            <a:r>
              <a:rPr lang="zh-CN" altLang="en-US" b="1">
                <a:ea typeface="楷体_GB2312" pitchFamily="49" charset="-122"/>
              </a:rPr>
              <a:t>提供现实的工作岗位前景</a:t>
            </a:r>
            <a:endParaRPr lang="zh-CN" altLang="en-US" b="1">
              <a:ea typeface="楷体_GB2312" pitchFamily="49" charset="-122"/>
            </a:endParaRPr>
          </a:p>
          <a:p>
            <a:pPr lvl="0" eaLnBrk="1" hangingPunct="1">
              <a:lnSpc>
                <a:spcPct val="120000"/>
              </a:lnSpc>
            </a:pPr>
            <a:r>
              <a:rPr lang="zh-CN" altLang="en-US" b="1">
                <a:ea typeface="楷体_GB2312" pitchFamily="49" charset="-122"/>
              </a:rPr>
              <a:t>向候选人提出明确的业绩预期</a:t>
            </a:r>
            <a:endParaRPr lang="zh-CN" altLang="en-US" b="1">
              <a:ea typeface="楷体_GB2312" pitchFamily="49" charset="-122"/>
            </a:endParaRPr>
          </a:p>
          <a:p>
            <a:pPr lvl="0" eaLnBrk="1" hangingPunct="1">
              <a:lnSpc>
                <a:spcPct val="120000"/>
              </a:lnSpc>
            </a:pPr>
            <a:r>
              <a:rPr lang="zh-CN" altLang="en-US" b="1">
                <a:ea typeface="楷体_GB2312" pitchFamily="49" charset="-122"/>
              </a:rPr>
              <a:t>利用评估信息制定培训和技能开发计划</a:t>
            </a:r>
            <a:endParaRPr lang="zh-CN" altLang="en-US" b="1">
              <a:ea typeface="楷体_GB2312" pitchFamily="49" charset="-122"/>
            </a:endParaRPr>
          </a:p>
        </p:txBody>
      </p:sp>
    </p:spTree>
  </p:cSld>
  <p:clrMapOvr>
    <a:masterClrMapping/>
  </p:clrMapOvr>
  <p:transition/>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28674"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435703CC-0253-4821-BFBB-464EACD90541}" type="slidenum">
              <a:rPr kumimoji="0" lang="zh-CN" altLang="en-US" sz="2600" b="1">
                <a:solidFill>
                  <a:schemeClr val="bg1"/>
                </a:solidFill>
                <a:latin typeface="Arial"/>
              </a:rPr>
              <a:t>26</a:t>
            </a:fld>
            <a:endParaRPr kumimoji="0" lang="en-US" altLang="zh-CN" sz="2600" b="1">
              <a:solidFill>
                <a:schemeClr val="bg1"/>
              </a:solidFill>
              <a:latin typeface="Arial"/>
            </a:endParaRPr>
          </a:p>
        </p:txBody>
      </p:sp>
      <p:sp>
        <p:nvSpPr>
          <p:cNvPr id="28675"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培训</a:t>
            </a:r>
            <a:endParaRPr lang="zh-CN" altLang="en-US"/>
          </a:p>
        </p:txBody>
      </p:sp>
      <p:sp>
        <p:nvSpPr>
          <p:cNvPr id="28676"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r>
              <a:rPr lang="zh-CN" altLang="en-US" b="1">
                <a:ea typeface="楷体_GB2312" pitchFamily="49" charset="-122"/>
              </a:rPr>
              <a:t>提供的培训课程直接影响公司战略或生产力水平的终极目标</a:t>
            </a:r>
            <a:endParaRPr lang="zh-CN" altLang="en-US" b="1">
              <a:ea typeface="楷体_GB2312" pitchFamily="49" charset="-122"/>
            </a:endParaRPr>
          </a:p>
          <a:p>
            <a:pPr lvl="0" eaLnBrk="1" hangingPunct="1"/>
            <a:r>
              <a:rPr lang="zh-CN" altLang="en-US" b="1">
                <a:ea typeface="楷体_GB2312" pitchFamily="49" charset="-122"/>
              </a:rPr>
              <a:t>提供的培训项目不仅目前而且将来也需要</a:t>
            </a:r>
            <a:endParaRPr lang="zh-CN" altLang="en-US" b="1">
              <a:ea typeface="楷体_GB2312" pitchFamily="49" charset="-122"/>
            </a:endParaRPr>
          </a:p>
          <a:p>
            <a:pPr lvl="0" eaLnBrk="1" hangingPunct="1"/>
            <a:r>
              <a:rPr lang="zh-CN" altLang="en-US" b="1">
                <a:ea typeface="楷体_GB2312" pitchFamily="49" charset="-122"/>
              </a:rPr>
              <a:t>根据商业环境的变化不断更新培训内容</a:t>
            </a:r>
            <a:endParaRPr lang="zh-CN" altLang="en-US" b="1">
              <a:ea typeface="楷体_GB2312" pitchFamily="49" charset="-122"/>
            </a:endParaRPr>
          </a:p>
          <a:p>
            <a:pPr lvl="0" eaLnBrk="1" hangingPunct="1"/>
            <a:r>
              <a:rPr lang="zh-CN" altLang="en-US" b="1">
                <a:ea typeface="楷体_GB2312" pitchFamily="49" charset="-122"/>
              </a:rPr>
              <a:t>组织内所有级别的员工都应获得培训机会</a:t>
            </a:r>
            <a:endParaRPr lang="zh-CN" altLang="en-US" b="1">
              <a:ea typeface="楷体_GB2312" pitchFamily="49" charset="-122"/>
            </a:endParaRPr>
          </a:p>
          <a:p>
            <a:pPr lvl="0" eaLnBrk="1" hangingPunct="1"/>
            <a:r>
              <a:rPr lang="zh-CN" altLang="en-US" b="1">
                <a:ea typeface="楷体_GB2312" pitchFamily="49" charset="-122"/>
              </a:rPr>
              <a:t>对员工的学习和获得新技能的行为给予承认和奖励</a:t>
            </a:r>
            <a:endParaRPr lang="zh-CN" altLang="en-US" b="1">
              <a:ea typeface="楷体_GB2312" pitchFamily="49" charset="-122"/>
            </a:endParaRPr>
          </a:p>
          <a:p>
            <a:pPr lvl="0" eaLnBrk="1" hangingPunct="1"/>
            <a:r>
              <a:rPr lang="zh-CN" altLang="en-US" b="1">
                <a:ea typeface="楷体_GB2312" pitchFamily="49" charset="-122"/>
              </a:rPr>
              <a:t>提供练习新技能的机会</a:t>
            </a:r>
            <a:endParaRPr lang="zh-CN" altLang="en-US" b="1">
              <a:ea typeface="楷体_GB2312" pitchFamily="49" charset="-122"/>
            </a:endParaRPr>
          </a:p>
          <a:p>
            <a:pPr lvl="0" eaLnBrk="1" hangingPunct="1"/>
            <a:r>
              <a:rPr lang="zh-CN" altLang="en-US" b="1">
                <a:ea typeface="楷体_GB2312" pitchFamily="49" charset="-122"/>
              </a:rPr>
              <a:t>根据新信息新技术的发展情况，提供修改过及知识更新的课程</a:t>
            </a:r>
            <a:endParaRPr lang="zh-CN" altLang="en-US" b="1">
              <a:ea typeface="楷体_GB2312" pitchFamily="49" charset="-122"/>
            </a:endParaRPr>
          </a:p>
        </p:txBody>
      </p:sp>
    </p:spTree>
  </p:cSld>
  <p:clrMapOvr>
    <a:masterClrMapping/>
  </p:clrMapOvr>
  <p:transition/>
  <p:timing/>
</p:sld>
</file>

<file path=ppt/slides/slide2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29698"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DCBDD261-3698-49C2-9A9A-EE60EE976DE9}" type="slidenum">
              <a:rPr kumimoji="0" lang="zh-CN" altLang="en-US" sz="2600" b="1">
                <a:solidFill>
                  <a:schemeClr val="bg1"/>
                </a:solidFill>
                <a:latin typeface="Arial"/>
              </a:rPr>
              <a:t>27</a:t>
            </a:fld>
            <a:endParaRPr kumimoji="0" lang="en-US" altLang="zh-CN" sz="2600" b="1">
              <a:solidFill>
                <a:schemeClr val="bg1"/>
              </a:solidFill>
              <a:latin typeface="Arial"/>
            </a:endParaRPr>
          </a:p>
        </p:txBody>
      </p:sp>
      <p:sp>
        <p:nvSpPr>
          <p:cNvPr id="29699"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绩效管理</a:t>
            </a:r>
            <a:endParaRPr lang="zh-CN" altLang="en-US"/>
          </a:p>
        </p:txBody>
      </p:sp>
      <p:sp>
        <p:nvSpPr>
          <p:cNvPr id="29700"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r>
              <a:rPr lang="zh-CN" altLang="en-US" b="1">
                <a:ea typeface="楷体_GB2312" pitchFamily="49" charset="-122"/>
              </a:rPr>
              <a:t>随时进行必要的改动，以使该系统与你的业务目标相一致</a:t>
            </a:r>
            <a:endParaRPr lang="zh-CN" altLang="en-US" b="1">
              <a:ea typeface="楷体_GB2312" pitchFamily="49" charset="-122"/>
            </a:endParaRPr>
          </a:p>
          <a:p>
            <a:pPr lvl="0" eaLnBrk="1" hangingPunct="1"/>
            <a:r>
              <a:rPr lang="zh-CN" altLang="en-US" b="1">
                <a:ea typeface="楷体_GB2312" pitchFamily="49" charset="-122"/>
              </a:rPr>
              <a:t>对经理和主管进行培训</a:t>
            </a:r>
            <a:endParaRPr lang="zh-CN" altLang="en-US" b="1">
              <a:ea typeface="楷体_GB2312" pitchFamily="49" charset="-122"/>
            </a:endParaRPr>
          </a:p>
          <a:p>
            <a:pPr lvl="0" eaLnBrk="1" hangingPunct="1"/>
            <a:r>
              <a:rPr lang="zh-CN" altLang="en-US" b="1">
                <a:ea typeface="楷体_GB2312" pitchFamily="49" charset="-122"/>
              </a:rPr>
              <a:t>让绩效管理系统的程序和表格易于理解，易于完成</a:t>
            </a:r>
            <a:endParaRPr lang="zh-CN" altLang="en-US" b="1">
              <a:ea typeface="楷体_GB2312" pitchFamily="49" charset="-122"/>
            </a:endParaRPr>
          </a:p>
          <a:p>
            <a:pPr lvl="0" eaLnBrk="1" hangingPunct="1"/>
            <a:r>
              <a:rPr lang="zh-CN" altLang="en-US" b="1">
                <a:ea typeface="楷体_GB2312" pitchFamily="49" charset="-122"/>
              </a:rPr>
              <a:t>让有效的绩效管理成为业绩计划的组成部分</a:t>
            </a:r>
            <a:endParaRPr lang="zh-CN" altLang="en-US" b="1">
              <a:ea typeface="楷体_GB2312" pitchFamily="49" charset="-122"/>
            </a:endParaRPr>
          </a:p>
          <a:p>
            <a:pPr lvl="0" eaLnBrk="1" hangingPunct="1"/>
            <a:r>
              <a:rPr lang="zh-CN" altLang="en-US" b="1">
                <a:ea typeface="楷体_GB2312" pitchFamily="49" charset="-122"/>
              </a:rPr>
              <a:t>提供具体、及时、有建设性的反馈</a:t>
            </a:r>
            <a:endParaRPr lang="zh-CN" altLang="en-US" b="1">
              <a:ea typeface="楷体_GB2312" pitchFamily="49" charset="-122"/>
            </a:endParaRPr>
          </a:p>
          <a:p>
            <a:pPr lvl="0" eaLnBrk="1" hangingPunct="1"/>
            <a:r>
              <a:rPr lang="zh-CN" altLang="en-US" b="1">
                <a:ea typeface="楷体_GB2312" pitchFamily="49" charset="-122"/>
              </a:rPr>
              <a:t>经常与员工互通信息</a:t>
            </a:r>
            <a:endParaRPr lang="zh-CN" altLang="en-US" b="1">
              <a:ea typeface="楷体_GB2312" pitchFamily="49" charset="-122"/>
            </a:endParaRPr>
          </a:p>
          <a:p>
            <a:pPr lvl="0" eaLnBrk="1" hangingPunct="1"/>
            <a:r>
              <a:rPr lang="zh-CN" altLang="en-US" b="1">
                <a:ea typeface="楷体_GB2312" pitchFamily="49" charset="-122"/>
              </a:rPr>
              <a:t>承认并奖励好的表现，并对差的表现采取适当的行动</a:t>
            </a:r>
            <a:endParaRPr lang="zh-CN" altLang="en-US" b="1">
              <a:ea typeface="楷体_GB2312" pitchFamily="49" charset="-122"/>
            </a:endParaRPr>
          </a:p>
        </p:txBody>
      </p:sp>
      <p:pic>
        <p:nvPicPr>
          <p:cNvPr id="29701" name="Picture 5" descr="MCj01987610000[1]"/>
          <p:cNvPicPr/>
          <p:nvPr/>
        </p:nvPicPr>
        <p:blipFill>
          <a:blip r:embed="rId2"/>
          <a:stretch>
            <a:fillRect/>
          </a:stretch>
        </p:blipFill>
        <p:spPr>
          <a:xfrm>
            <a:off x="7092950" y="260350"/>
            <a:ext cx="1366838" cy="1185862"/>
          </a:xfrm>
          <a:prstGeom prst="rect">
            <a:avLst/>
          </a:prstGeom>
          <a:noFill/>
          <a:ln>
            <a:noFill/>
            <a:miter lim="800000"/>
          </a:ln>
        </p:spPr>
      </p:pic>
    </p:spTree>
  </p:cSld>
  <p:clrMapOvr>
    <a:masterClrMapping/>
  </p:clrMapOvr>
  <p:transition/>
  <p:timing/>
</p:sld>
</file>

<file path=ppt/slides/slide2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30722"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FB753349-7905-4BD2-A171-D841A828DFF1}" type="slidenum">
              <a:rPr kumimoji="0" lang="zh-CN" altLang="en-US" sz="2600" b="1">
                <a:solidFill>
                  <a:schemeClr val="bg1"/>
                </a:solidFill>
                <a:latin typeface="Arial"/>
              </a:rPr>
              <a:t>28</a:t>
            </a:fld>
            <a:endParaRPr kumimoji="0" lang="en-US" altLang="zh-CN" sz="2600" b="1">
              <a:solidFill>
                <a:schemeClr val="bg1"/>
              </a:solidFill>
              <a:latin typeface="Arial"/>
            </a:endParaRPr>
          </a:p>
        </p:txBody>
      </p:sp>
      <p:sp>
        <p:nvSpPr>
          <p:cNvPr id="30723" name="Rectangle 2"/>
          <p:cNvSpPr/>
          <p:nvPr>
            <p:ph type="title" idx="4294967295"/>
          </p:nvPr>
        </p:nvSpPr>
        <p:spPr>
          <a:xfrm>
            <a:off x="539750" y="404812"/>
            <a:ext cx="56388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algn="ctr" eaLnBrk="1" hangingPunct="1"/>
            <a:r>
              <a:rPr lang="zh-CN" altLang="en-US" sz="4400">
                <a:solidFill>
                  <a:schemeClr val="tx1"/>
                </a:solidFill>
                <a:ea typeface="黑体" pitchFamily="49" charset="-122"/>
              </a:rPr>
              <a:t>二、绩效管理的导入</a:t>
            </a:r>
            <a:endParaRPr lang="zh-CN" altLang="en-US" sz="4400">
              <a:solidFill>
                <a:schemeClr val="tx1"/>
              </a:solidFill>
              <a:ea typeface="黑体" pitchFamily="49" charset="-122"/>
            </a:endParaRPr>
          </a:p>
        </p:txBody>
      </p:sp>
      <p:sp>
        <p:nvSpPr>
          <p:cNvPr id="30724" name="Rectangle 3"/>
          <p:cNvSpPr/>
          <p:nvPr>
            <p:ph type="body" idx="4294967295"/>
          </p:nvPr>
        </p:nvSpPr>
        <p:spPr>
          <a:xfrm>
            <a:off x="685800" y="1524000"/>
            <a:ext cx="7772400" cy="3962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190500" indent="0" algn="l"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marL="190500" lvl="1" indent="0" algn="just" eaLnBrk="1" hangingPunct="1">
              <a:lnSpc>
                <a:spcPct val="180000"/>
              </a:lnSpc>
              <a:buClr>
                <a:srgbClr val="006600"/>
              </a:buClr>
              <a:buFont typeface="Wingdings" pitchFamily="2" charset="2"/>
              <a:buChar char="Ø"/>
            </a:pPr>
            <a:r>
              <a:rPr lang="zh-CN" altLang="en-US" sz="3200" b="1">
                <a:ea typeface="楷体_GB2312" pitchFamily="49" charset="-122"/>
              </a:rPr>
              <a:t>绩效管理培训的意义</a:t>
            </a:r>
            <a:endParaRPr lang="zh-CN" altLang="en-US" sz="3200" b="1">
              <a:ea typeface="楷体_GB2312" pitchFamily="49" charset="-122"/>
            </a:endParaRPr>
          </a:p>
          <a:p>
            <a:pPr marL="190500" lvl="1" indent="0" algn="just" eaLnBrk="1" hangingPunct="1">
              <a:lnSpc>
                <a:spcPct val="180000"/>
              </a:lnSpc>
              <a:buClr>
                <a:srgbClr val="006600"/>
              </a:buClr>
              <a:buFont typeface="Wingdings" pitchFamily="2" charset="2"/>
              <a:buChar char="Ø"/>
            </a:pPr>
            <a:r>
              <a:rPr lang="zh-CN" altLang="en-US" sz="3200" b="1">
                <a:ea typeface="楷体_GB2312" pitchFamily="49" charset="-122"/>
              </a:rPr>
              <a:t>绩效管理培训计划</a:t>
            </a:r>
            <a:endParaRPr lang="zh-CN" altLang="en-US" sz="3200" b="1">
              <a:ea typeface="楷体_GB2312" pitchFamily="49" charset="-122"/>
            </a:endParaRPr>
          </a:p>
          <a:p>
            <a:pPr marL="190500" lvl="1" indent="0" algn="just" eaLnBrk="1" hangingPunct="1">
              <a:lnSpc>
                <a:spcPct val="180000"/>
              </a:lnSpc>
              <a:buClr>
                <a:srgbClr val="006600"/>
              </a:buClr>
              <a:buFont typeface="Wingdings" pitchFamily="2" charset="2"/>
              <a:buChar char="Ø"/>
            </a:pPr>
            <a:r>
              <a:rPr lang="zh-CN" altLang="en-US" sz="3200" b="1">
                <a:ea typeface="楷体_GB2312" pitchFamily="49" charset="-122"/>
              </a:rPr>
              <a:t>如何提高绩效管理培训的效果</a:t>
            </a:r>
            <a:endParaRPr lang="zh-CN" altLang="en-US" sz="3200" b="1">
              <a:ea typeface="楷体_GB2312" pitchFamily="49" charset="-122"/>
            </a:endParaRPr>
          </a:p>
          <a:p>
            <a:pPr marL="190500" lvl="1" indent="0" algn="just" eaLnBrk="1" hangingPunct="1">
              <a:lnSpc>
                <a:spcPct val="180000"/>
              </a:lnSpc>
              <a:buClr>
                <a:srgbClr val="006600"/>
              </a:buClr>
              <a:buFont typeface="Wingdings" pitchFamily="2" charset="2"/>
              <a:buChar char="Ø"/>
            </a:pPr>
            <a:r>
              <a:rPr lang="zh-CN" altLang="en-US" sz="3200" b="1">
                <a:ea typeface="楷体_GB2312" pitchFamily="49" charset="-122"/>
              </a:rPr>
              <a:t>绩效结果的应用</a:t>
            </a:r>
            <a:endParaRPr lang="zh-CN" altLang="en-US" sz="3200">
              <a:ea typeface="楷体_GB2312" pitchFamily="49" charset="-122"/>
            </a:endParaRPr>
          </a:p>
        </p:txBody>
      </p:sp>
    </p:spTree>
  </p:cSld>
  <p:clrMapOvr>
    <a:masterClrMapping/>
  </p:clrMapOvr>
  <p:transition spd="med">
    <p:cover dir="r"/>
  </p:transition>
  <p:timing/>
</p:sld>
</file>

<file path=ppt/slides/slide2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31746"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6A66D74D-CD18-4555-8A15-28F5C72C4A74}" type="slidenum">
              <a:rPr kumimoji="0" lang="zh-CN" altLang="en-US" sz="2600" b="1">
                <a:solidFill>
                  <a:schemeClr val="bg1"/>
                </a:solidFill>
                <a:latin typeface="Arial"/>
              </a:rPr>
              <a:t>29</a:t>
            </a:fld>
            <a:endParaRPr kumimoji="0" lang="en-US" altLang="zh-CN" sz="2600" b="1">
              <a:solidFill>
                <a:schemeClr val="bg1"/>
              </a:solidFill>
              <a:latin typeface="Arial"/>
            </a:endParaRPr>
          </a:p>
        </p:txBody>
      </p:sp>
      <p:sp>
        <p:nvSpPr>
          <p:cNvPr id="31747" name="Rectangle 2"/>
          <p:cNvSpPr/>
          <p:nvPr>
            <p:ph type="title" idx="4294967295"/>
          </p:nvPr>
        </p:nvSpPr>
        <p:spPr>
          <a:xfrm>
            <a:off x="755650" y="47625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en-US" altLang="zh-CN">
                <a:latin typeface="楷体_GB2312" pitchFamily="49" charset="-122"/>
                <a:ea typeface="楷体_GB2312" pitchFamily="49" charset="-122"/>
              </a:rPr>
              <a:t>1</a:t>
            </a:r>
            <a:r>
              <a:rPr lang="zh-CN" altLang="en-US">
                <a:latin typeface="楷体_GB2312" pitchFamily="49" charset="-122"/>
                <a:ea typeface="楷体_GB2312" pitchFamily="49" charset="-122"/>
              </a:rPr>
              <a:t>、绩效管理培训的意义</a:t>
            </a:r>
            <a:endParaRPr lang="zh-CN" altLang="en-US">
              <a:latin typeface="楷体_GB2312" pitchFamily="49" charset="-122"/>
              <a:ea typeface="楷体_GB2312" pitchFamily="49" charset="-122"/>
            </a:endParaRPr>
          </a:p>
        </p:txBody>
      </p:sp>
      <p:sp>
        <p:nvSpPr>
          <p:cNvPr id="31748" name="Rectangle 3"/>
          <p:cNvSpPr/>
          <p:nvPr>
            <p:ph type="body" idx="4294967295"/>
          </p:nvPr>
        </p:nvSpPr>
        <p:spPr>
          <a:xfrm>
            <a:off x="838200" y="1828800"/>
            <a:ext cx="8001000" cy="42672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210000"/>
              </a:lnSpc>
            </a:pPr>
            <a:r>
              <a:rPr lang="zh-CN" altLang="en-US" b="1">
                <a:ea typeface="楷体_GB2312" pitchFamily="49" charset="-122"/>
              </a:rPr>
              <a:t>增进员工和主管人员对绩效管理的了解和理解，消除各种误差和抵触情绪</a:t>
            </a:r>
            <a:endParaRPr lang="zh-CN" altLang="en-US" b="1">
              <a:ea typeface="楷体_GB2312" pitchFamily="49" charset="-122"/>
            </a:endParaRPr>
          </a:p>
          <a:p>
            <a:pPr lvl="0" eaLnBrk="1" hangingPunct="1">
              <a:lnSpc>
                <a:spcPct val="210000"/>
              </a:lnSpc>
            </a:pPr>
            <a:r>
              <a:rPr lang="zh-CN" altLang="en-US" b="1">
                <a:ea typeface="楷体_GB2312" pitchFamily="49" charset="-122"/>
              </a:rPr>
              <a:t>掌握绩效管理的操作技能，保证绩效管理的有效性</a:t>
            </a:r>
            <a:endParaRPr lang="zh-CN" altLang="en-US" b="1">
              <a:ea typeface="楷体_GB2312" pitchFamily="49" charset="-122"/>
            </a:endParaRPr>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5122"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C0A00FCF-FCBA-4A8E-951E-6A227DB4EB09}" type="slidenum">
              <a:rPr kumimoji="0" lang="zh-CN" altLang="en-US" sz="2600" b="1">
                <a:solidFill>
                  <a:schemeClr val="bg1"/>
                </a:solidFill>
                <a:latin typeface="Arial"/>
              </a:rPr>
              <a:t>3</a:t>
            </a:fld>
            <a:endParaRPr kumimoji="0" lang="en-US" altLang="zh-CN" sz="2600" b="1">
              <a:solidFill>
                <a:schemeClr val="bg1"/>
              </a:solidFill>
              <a:latin typeface="Arial"/>
            </a:endParaRPr>
          </a:p>
        </p:txBody>
      </p:sp>
      <p:sp>
        <p:nvSpPr>
          <p:cNvPr id="5123"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sz="4400" b="0">
                <a:latin typeface="Times New Roman" pitchFamily="18" charset="0"/>
                <a:ea typeface="黑体" pitchFamily="49" charset="-122"/>
              </a:rPr>
              <a:t>一、绩效改进</a:t>
            </a:r>
            <a:endParaRPr lang="zh-CN" altLang="en-US" sz="4400" b="0">
              <a:latin typeface="Times New Roman" pitchFamily="18" charset="0"/>
              <a:ea typeface="黑体" pitchFamily="49" charset="-122"/>
            </a:endParaRPr>
          </a:p>
        </p:txBody>
      </p:sp>
      <p:sp>
        <p:nvSpPr>
          <p:cNvPr id="5124"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35000"/>
              </a:lnSpc>
              <a:buClr>
                <a:srgbClr val="006600"/>
              </a:buClr>
              <a:buFont typeface="Wingdings" pitchFamily="2" charset="2"/>
              <a:buChar char="Ø"/>
            </a:pPr>
            <a:r>
              <a:rPr lang="zh-CN" altLang="en-US" sz="3200" b="1">
                <a:ea typeface="楷体_GB2312" pitchFamily="49" charset="-122"/>
              </a:rPr>
              <a:t>绩效改进的指导思想</a:t>
            </a:r>
            <a:endParaRPr lang="zh-CN" altLang="en-US" sz="3200" b="1">
              <a:ea typeface="楷体_GB2312" pitchFamily="49" charset="-122"/>
            </a:endParaRPr>
          </a:p>
          <a:p>
            <a:pPr lvl="0" eaLnBrk="1" hangingPunct="1">
              <a:lnSpc>
                <a:spcPct val="135000"/>
              </a:lnSpc>
              <a:buClr>
                <a:srgbClr val="006600"/>
              </a:buClr>
              <a:buFont typeface="Wingdings" pitchFamily="2" charset="2"/>
              <a:buChar char="Ø"/>
            </a:pPr>
            <a:r>
              <a:rPr lang="zh-CN" altLang="en-US" sz="3200" b="1">
                <a:latin typeface="Times New Roman" pitchFamily="18" charset="0"/>
                <a:ea typeface="楷体_GB2312" pitchFamily="49" charset="-122"/>
              </a:rPr>
              <a:t>基于人类绩效技术的绩效改进流程</a:t>
            </a:r>
            <a:endParaRPr lang="zh-CN" altLang="en-US" sz="3200" b="1">
              <a:latin typeface="Times New Roman" pitchFamily="18" charset="0"/>
              <a:ea typeface="楷体_GB2312" pitchFamily="49" charset="-122"/>
            </a:endParaRPr>
          </a:p>
          <a:p>
            <a:pPr lvl="0" eaLnBrk="1" hangingPunct="1">
              <a:lnSpc>
                <a:spcPct val="135000"/>
              </a:lnSpc>
              <a:buClr>
                <a:srgbClr val="006600"/>
              </a:buClr>
              <a:buFont typeface="Wingdings" pitchFamily="2" charset="2"/>
              <a:buChar char="Ø"/>
            </a:pPr>
            <a:r>
              <a:rPr lang="zh-CN" altLang="en-US" sz="3200" b="1">
                <a:latin typeface="Times New Roman" pitchFamily="18" charset="0"/>
                <a:ea typeface="楷体_GB2312" pitchFamily="49" charset="-122"/>
              </a:rPr>
              <a:t>基于能力的绩效改进方案</a:t>
            </a:r>
            <a:endParaRPr lang="zh-CN" altLang="en-US" sz="3200" b="1">
              <a:latin typeface="Times New Roman" pitchFamily="18" charset="0"/>
              <a:ea typeface="楷体_GB2312" pitchFamily="49" charset="-122"/>
            </a:endParaRPr>
          </a:p>
          <a:p>
            <a:pPr lvl="0" eaLnBrk="1" hangingPunct="1">
              <a:lnSpc>
                <a:spcPct val="135000"/>
              </a:lnSpc>
              <a:buClr>
                <a:srgbClr val="006600"/>
              </a:buClr>
              <a:buFont typeface="Wingdings" pitchFamily="2" charset="2"/>
              <a:buChar char="Ø"/>
            </a:pPr>
            <a:r>
              <a:rPr lang="zh-CN" altLang="en-US" sz="3200" b="1">
                <a:latin typeface="Times New Roman" pitchFamily="18" charset="0"/>
                <a:ea typeface="楷体_GB2312" pitchFamily="49" charset="-122"/>
              </a:rPr>
              <a:t>如何设计绩效改进的干预活动</a:t>
            </a:r>
            <a:endParaRPr lang="zh-CN" altLang="en-US" sz="3200" b="1">
              <a:latin typeface="Times New Roman" pitchFamily="18" charset="0"/>
              <a:ea typeface="楷体_GB2312" pitchFamily="49" charset="-122"/>
            </a:endParaRPr>
          </a:p>
          <a:p>
            <a:pPr lvl="0" eaLnBrk="1" hangingPunct="1">
              <a:lnSpc>
                <a:spcPct val="135000"/>
              </a:lnSpc>
              <a:buNone/>
            </a:pPr>
            <a:endParaRPr lang="zh-CN" altLang="en-US" sz="3200" b="1">
              <a:latin typeface="Times New Roman" pitchFamily="18" charset="0"/>
              <a:ea typeface="楷体_GB2312" pitchFamily="49" charset="-122"/>
            </a:endParaRPr>
          </a:p>
        </p:txBody>
      </p:sp>
    </p:spTree>
  </p:cSld>
  <p:clrMapOvr>
    <a:masterClrMapping/>
  </p:clrMapOvr>
  <p:transition/>
  <p:timing/>
</p:sld>
</file>

<file path=ppt/slides/slide3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32770"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2E1F98CC-BBD8-4F93-866C-B614E11656DF}" type="slidenum">
              <a:rPr kumimoji="0" lang="zh-CN" altLang="en-US" sz="2600" b="1">
                <a:solidFill>
                  <a:schemeClr val="bg1"/>
                </a:solidFill>
                <a:latin typeface="Arial"/>
              </a:rPr>
              <a:t>30</a:t>
            </a:fld>
            <a:endParaRPr kumimoji="0" lang="en-US" altLang="zh-CN" sz="2600" b="1">
              <a:solidFill>
                <a:schemeClr val="bg1"/>
              </a:solidFill>
              <a:latin typeface="Arial"/>
            </a:endParaRPr>
          </a:p>
        </p:txBody>
      </p:sp>
      <p:sp>
        <p:nvSpPr>
          <p:cNvPr id="32771"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en-US" altLang="zh-CN">
                <a:solidFill>
                  <a:schemeClr val="tx1"/>
                </a:solidFill>
                <a:latin typeface="楷体_GB2312" pitchFamily="49" charset="-122"/>
                <a:ea typeface="楷体_GB2312" pitchFamily="49" charset="-122"/>
              </a:rPr>
              <a:t>2</a:t>
            </a:r>
            <a:r>
              <a:rPr lang="zh-CN" altLang="en-US">
                <a:solidFill>
                  <a:schemeClr val="tx1"/>
                </a:solidFill>
                <a:latin typeface="楷体_GB2312" pitchFamily="49" charset="-122"/>
                <a:ea typeface="楷体_GB2312" pitchFamily="49" charset="-122"/>
              </a:rPr>
              <a:t>、绩效管理培训计划</a:t>
            </a:r>
            <a:endParaRPr lang="zh-CN" altLang="en-US">
              <a:solidFill>
                <a:schemeClr val="tx1"/>
              </a:solidFill>
              <a:latin typeface="楷体_GB2312" pitchFamily="49" charset="-122"/>
              <a:ea typeface="楷体_GB2312" pitchFamily="49" charset="-122"/>
            </a:endParaRPr>
          </a:p>
        </p:txBody>
      </p:sp>
      <p:sp>
        <p:nvSpPr>
          <p:cNvPr id="32772" name="Rectangle 3"/>
          <p:cNvSpPr/>
          <p:nvPr>
            <p:ph type="body" idx="4294967295"/>
          </p:nvPr>
        </p:nvSpPr>
        <p:spPr>
          <a:xfrm>
            <a:off x="762000" y="1752600"/>
            <a:ext cx="8001000" cy="4724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buNone/>
            </a:pPr>
            <a:r>
              <a:rPr lang="zh-CN" altLang="en-US" b="1">
                <a:latin typeface="楷体_GB2312" pitchFamily="49" charset="-122"/>
                <a:ea typeface="楷体_GB2312" pitchFamily="49" charset="-122"/>
              </a:rPr>
              <a:t>1、培训的原则：从问题出发；解决实战能力；把培训重点放在改变上；关注细节</a:t>
            </a:r>
            <a:endParaRPr lang="zh-CN" altLang="en-US" b="1">
              <a:latin typeface="楷体_GB2312" pitchFamily="49" charset="-122"/>
              <a:ea typeface="楷体_GB2312" pitchFamily="49" charset="-122"/>
            </a:endParaRPr>
          </a:p>
          <a:p>
            <a:pPr lvl="0" eaLnBrk="1" hangingPunct="1">
              <a:buNone/>
            </a:pPr>
            <a:r>
              <a:rPr lang="zh-CN" altLang="en-US" b="1">
                <a:latin typeface="楷体_GB2312" pitchFamily="49" charset="-122"/>
                <a:ea typeface="楷体_GB2312" pitchFamily="49" charset="-122"/>
              </a:rPr>
              <a:t>2、培训目标</a:t>
            </a:r>
            <a:endParaRPr lang="zh-CN" altLang="en-US" b="1">
              <a:latin typeface="楷体_GB2312" pitchFamily="49" charset="-122"/>
              <a:ea typeface="楷体_GB2312" pitchFamily="49" charset="-122"/>
            </a:endParaRPr>
          </a:p>
          <a:p>
            <a:pPr lvl="0" eaLnBrk="1" hangingPunct="1">
              <a:buNone/>
            </a:pPr>
            <a:r>
              <a:rPr lang="zh-CN" altLang="en-US" b="1">
                <a:latin typeface="楷体_GB2312" pitchFamily="49" charset="-122"/>
                <a:ea typeface="楷体_GB2312" pitchFamily="49" charset="-122"/>
              </a:rPr>
              <a:t>3、培训对象</a:t>
            </a:r>
            <a:endParaRPr lang="zh-CN" altLang="en-US" b="1">
              <a:latin typeface="楷体_GB2312" pitchFamily="49" charset="-122"/>
              <a:ea typeface="楷体_GB2312" pitchFamily="49" charset="-122"/>
            </a:endParaRPr>
          </a:p>
          <a:p>
            <a:pPr lvl="0" eaLnBrk="1" hangingPunct="1">
              <a:buNone/>
            </a:pPr>
            <a:r>
              <a:rPr lang="zh-CN" altLang="en-US" b="1">
                <a:latin typeface="楷体_GB2312" pitchFamily="49" charset="-122"/>
                <a:ea typeface="楷体_GB2312" pitchFamily="49" charset="-122"/>
              </a:rPr>
              <a:t>4、培训时机的选择：实施前、实施中、实施后</a:t>
            </a:r>
            <a:endParaRPr lang="zh-CN" altLang="en-US" b="1">
              <a:latin typeface="楷体_GB2312" pitchFamily="49" charset="-122"/>
              <a:ea typeface="楷体_GB2312" pitchFamily="49" charset="-122"/>
            </a:endParaRPr>
          </a:p>
          <a:p>
            <a:pPr lvl="0" eaLnBrk="1" hangingPunct="1">
              <a:buNone/>
            </a:pPr>
            <a:r>
              <a:rPr lang="zh-CN" altLang="en-US" b="1">
                <a:latin typeface="楷体_GB2312" pitchFamily="49" charset="-122"/>
                <a:ea typeface="楷体_GB2312" pitchFamily="49" charset="-122"/>
              </a:rPr>
              <a:t>5、培训课时</a:t>
            </a:r>
            <a:endParaRPr lang="zh-CN" altLang="en-US" b="1">
              <a:latin typeface="楷体_GB2312" pitchFamily="49" charset="-122"/>
              <a:ea typeface="楷体_GB2312" pitchFamily="49" charset="-122"/>
            </a:endParaRPr>
          </a:p>
          <a:p>
            <a:pPr lvl="0" eaLnBrk="1" hangingPunct="1">
              <a:buNone/>
            </a:pPr>
            <a:r>
              <a:rPr lang="zh-CN" altLang="en-US" b="1">
                <a:latin typeface="楷体_GB2312" pitchFamily="49" charset="-122"/>
                <a:ea typeface="楷体_GB2312" pitchFamily="49" charset="-122"/>
              </a:rPr>
              <a:t>6、培训方式：课堂教学、分组讨论、案例分析等</a:t>
            </a:r>
            <a:endParaRPr lang="zh-CN" altLang="en-US" b="1">
              <a:latin typeface="楷体_GB2312" pitchFamily="49" charset="-122"/>
              <a:ea typeface="楷体_GB2312" pitchFamily="49" charset="-122"/>
            </a:endParaRPr>
          </a:p>
          <a:p>
            <a:pPr lvl="0" eaLnBrk="1" hangingPunct="1">
              <a:buNone/>
            </a:pPr>
            <a:r>
              <a:rPr lang="zh-CN" altLang="en-US" b="1">
                <a:latin typeface="楷体_GB2312" pitchFamily="49" charset="-122"/>
                <a:ea typeface="楷体_GB2312" pitchFamily="49" charset="-122"/>
              </a:rPr>
              <a:t>7、培训内容：绩效管理目的与意义的培训、绩效管理操作技术的培训</a:t>
            </a:r>
            <a:endParaRPr lang="zh-CN" altLang="en-US" b="1">
              <a:latin typeface="楷体_GB2312" pitchFamily="49" charset="-122"/>
              <a:ea typeface="楷体_GB2312" pitchFamily="49" charset="-122"/>
            </a:endParaRPr>
          </a:p>
        </p:txBody>
      </p:sp>
    </p:spTree>
  </p:cSld>
  <p:clrMapOvr>
    <a:masterClrMapping/>
  </p:clrMapOvr>
  <p:transition/>
  <p:timing/>
</p:sld>
</file>

<file path=ppt/slides/slide3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33794"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00C2D2D9-D636-4C0C-B37C-546D27A77630}" type="slidenum">
              <a:rPr kumimoji="0" lang="zh-CN" altLang="en-US" sz="2600" b="1">
                <a:solidFill>
                  <a:schemeClr val="bg1"/>
                </a:solidFill>
                <a:latin typeface="Arial"/>
              </a:rPr>
              <a:t>31</a:t>
            </a:fld>
            <a:endParaRPr kumimoji="0" lang="en-US" altLang="zh-CN" sz="2600" b="1">
              <a:solidFill>
                <a:schemeClr val="bg1"/>
              </a:solidFill>
              <a:latin typeface="Arial"/>
            </a:endParaRPr>
          </a:p>
        </p:txBody>
      </p:sp>
      <p:sp>
        <p:nvSpPr>
          <p:cNvPr id="33795" name="Rectangle 2"/>
          <p:cNvSpPr/>
          <p:nvPr>
            <p:ph type="title" idx="4294967295"/>
          </p:nvPr>
        </p:nvSpPr>
        <p:spPr>
          <a:xfrm>
            <a:off x="838200" y="457200"/>
            <a:ext cx="79248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sz="2800">
                <a:latin typeface="楷体_GB2312" pitchFamily="49" charset="-122"/>
                <a:ea typeface="楷体_GB2312" pitchFamily="49" charset="-122"/>
              </a:rPr>
              <a:t>8、绩效管理的个性化培训流程设计</a:t>
            </a:r>
            <a:endParaRPr lang="zh-CN" altLang="en-US" sz="2800">
              <a:latin typeface="楷体_GB2312" pitchFamily="49" charset="-122"/>
              <a:ea typeface="楷体_GB2312" pitchFamily="49" charset="-122"/>
            </a:endParaRPr>
          </a:p>
        </p:txBody>
      </p:sp>
      <p:pic>
        <p:nvPicPr>
          <p:cNvPr id="33796" name="Picture 3" descr="1"/>
          <p:cNvPicPr/>
          <p:nvPr/>
        </p:nvPicPr>
        <p:blipFill>
          <a:blip r:embed="rId2"/>
          <a:stretch>
            <a:fillRect/>
          </a:stretch>
        </p:blipFill>
        <p:spPr>
          <a:xfrm>
            <a:off x="838200" y="1600200"/>
            <a:ext cx="7848600" cy="5081588"/>
          </a:xfrm>
          <a:prstGeom prst="rect">
            <a:avLst/>
          </a:prstGeom>
          <a:noFill/>
          <a:ln>
            <a:noFill/>
            <a:miter lim="800000"/>
          </a:ln>
        </p:spPr>
      </p:pic>
    </p:spTree>
  </p:cSld>
  <p:clrMapOvr>
    <a:masterClrMapping/>
  </p:clrMapOvr>
  <p:transition/>
  <p:timing/>
</p:sld>
</file>

<file path=ppt/slides/slide3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34818"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AFBF465D-233F-4780-9E80-EAB1E568E44F}" type="slidenum">
              <a:rPr kumimoji="0" lang="zh-CN" altLang="en-US" sz="2600" b="1">
                <a:solidFill>
                  <a:schemeClr val="bg1"/>
                </a:solidFill>
                <a:latin typeface="Arial"/>
              </a:rPr>
              <a:t>32</a:t>
            </a:fld>
            <a:endParaRPr kumimoji="0" lang="en-US" altLang="zh-CN" sz="2600" b="1">
              <a:solidFill>
                <a:schemeClr val="bg1"/>
              </a:solidFill>
              <a:latin typeface="Arial"/>
            </a:endParaRPr>
          </a:p>
        </p:txBody>
      </p:sp>
      <p:sp>
        <p:nvSpPr>
          <p:cNvPr id="34819" name="Rectangle 2"/>
          <p:cNvSpPr/>
          <p:nvPr>
            <p:ph type="title" idx="4294967295"/>
          </p:nvPr>
        </p:nvSpPr>
        <p:spPr>
          <a:xfrm>
            <a:off x="838200" y="457200"/>
            <a:ext cx="711835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en-US" altLang="zh-CN">
                <a:latin typeface="楷体_GB2312" pitchFamily="49" charset="-122"/>
                <a:ea typeface="楷体_GB2312" pitchFamily="49" charset="-122"/>
              </a:rPr>
              <a:t>3</a:t>
            </a:r>
            <a:r>
              <a:rPr lang="zh-CN" altLang="en-US">
                <a:latin typeface="楷体_GB2312" pitchFamily="49" charset="-122"/>
                <a:ea typeface="楷体_GB2312" pitchFamily="49" charset="-122"/>
              </a:rPr>
              <a:t>、</a:t>
            </a:r>
            <a:r>
              <a:rPr lang="zh-CN" altLang="en-US">
                <a:ea typeface="楷体_GB2312" pitchFamily="49" charset="-122"/>
              </a:rPr>
              <a:t>如何提高绩效管理培训的效果</a:t>
            </a:r>
            <a:endParaRPr lang="zh-CN" altLang="en-US">
              <a:ea typeface="楷体_GB2312" pitchFamily="49" charset="-122"/>
            </a:endParaRPr>
          </a:p>
        </p:txBody>
      </p:sp>
      <p:grpSp>
        <p:nvGrpSpPr>
          <p:cNvPr id="34820" name="Group 4"/>
          <p:cNvGrpSpPr/>
          <p:nvPr/>
        </p:nvGrpSpPr>
        <p:grpSpPr>
          <a:xfrm>
            <a:off x="1063625" y="1916112"/>
            <a:ext cx="6757988" cy="4310062"/>
            <a:chOff x="781" y="1296"/>
            <a:chExt cx="4257" cy="2715"/>
          </a:xfrm>
        </p:grpSpPr>
        <p:sp>
          <p:nvSpPr>
            <p:cNvPr id="34821" name="Freeform 5"/>
            <p:cNvSpPr/>
            <p:nvPr/>
          </p:nvSpPr>
          <p:spPr bwMode="gray">
            <a:xfrm rot="20760000">
              <a:off x="2989" y="1859"/>
              <a:ext cx="725" cy="2089"/>
            </a:xfrm>
            <a:custGeom>
              <a:gdLst>
                <a:gd name="GT0" fmla="+- l w 0"/>
                <a:gd name="GT1" fmla="+- t h 0"/>
              </a:gdLst>
              <a:cxnLst>
                <a:cxn ang="0">
                  <a:pos x="0" y="0"/>
                </a:cxn>
                <a:cxn ang="0">
                  <a:pos x="61" y="18"/>
                </a:cxn>
                <a:cxn ang="0">
                  <a:pos x="123" y="40"/>
                </a:cxn>
                <a:cxn ang="0">
                  <a:pos x="185" y="68"/>
                </a:cxn>
                <a:cxn ang="0">
                  <a:pos x="246" y="102"/>
                </a:cxn>
                <a:cxn ang="0">
                  <a:pos x="305" y="140"/>
                </a:cxn>
                <a:cxn ang="0">
                  <a:pos x="363" y="185"/>
                </a:cxn>
                <a:cxn ang="0">
                  <a:pos x="420" y="233"/>
                </a:cxn>
                <a:cxn ang="0">
                  <a:pos x="475" y="287"/>
                </a:cxn>
                <a:cxn ang="0">
                  <a:pos x="526" y="347"/>
                </a:cxn>
                <a:cxn ang="0">
                  <a:pos x="576" y="410"/>
                </a:cxn>
                <a:cxn ang="0">
                  <a:pos x="621" y="477"/>
                </a:cxn>
                <a:cxn ang="0">
                  <a:pos x="662" y="551"/>
                </a:cxn>
                <a:cxn ang="0">
                  <a:pos x="699" y="626"/>
                </a:cxn>
                <a:cxn ang="0">
                  <a:pos x="733" y="708"/>
                </a:cxn>
                <a:cxn ang="0">
                  <a:pos x="761" y="794"/>
                </a:cxn>
                <a:cxn ang="0">
                  <a:pos x="782" y="882"/>
                </a:cxn>
                <a:cxn ang="0">
                  <a:pos x="799" y="975"/>
                </a:cxn>
                <a:cxn ang="0">
                  <a:pos x="809" y="1072"/>
                </a:cxn>
                <a:cxn ang="0">
                  <a:pos x="814" y="1172"/>
                </a:cxn>
                <a:cxn ang="0">
                  <a:pos x="810" y="1274"/>
                </a:cxn>
                <a:cxn ang="0">
                  <a:pos x="801" y="1368"/>
                </a:cxn>
                <a:cxn ang="0">
                  <a:pos x="784" y="1462"/>
                </a:cxn>
                <a:cxn ang="0">
                  <a:pos x="764" y="1550"/>
                </a:cxn>
                <a:cxn ang="0">
                  <a:pos x="737" y="1634"/>
                </a:cxn>
                <a:cxn ang="0">
                  <a:pos x="707" y="1715"/>
                </a:cxn>
                <a:cxn ang="0">
                  <a:pos x="671" y="1790"/>
                </a:cxn>
                <a:cxn ang="0">
                  <a:pos x="630" y="1862"/>
                </a:cxn>
                <a:cxn ang="0">
                  <a:pos x="587" y="1931"/>
                </a:cxn>
                <a:cxn ang="0">
                  <a:pos x="539" y="1994"/>
                </a:cxn>
                <a:cxn ang="0">
                  <a:pos x="488" y="2050"/>
                </a:cxn>
                <a:cxn ang="0">
                  <a:pos x="434" y="2105"/>
                </a:cxn>
                <a:cxn ang="0">
                  <a:pos x="379" y="2153"/>
                </a:cxn>
                <a:cxn ang="0">
                  <a:pos x="320" y="2198"/>
                </a:cxn>
                <a:cxn ang="0">
                  <a:pos x="258" y="2238"/>
                </a:cxn>
                <a:cxn ang="0">
                  <a:pos x="196" y="2272"/>
                </a:cxn>
                <a:cxn ang="0">
                  <a:pos x="131" y="2301"/>
                </a:cxn>
                <a:cxn ang="0">
                  <a:pos x="66" y="2326"/>
                </a:cxn>
                <a:cxn ang="0">
                  <a:pos x="0" y="2345"/>
                </a:cxn>
                <a:cxn ang="0">
                  <a:pos x="0" y="0"/>
                </a:cxn>
              </a:cxnLst>
              <a:rect l="l" t="t" r="GT0" b="GT1"/>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FFFFFF"/>
                </a:gs>
                <a:gs pos="100000">
                  <a:srgbClr val="447EC4"/>
                </a:gs>
              </a:gsLst>
              <a:lin ang="0" scaled="1"/>
            </a:gradFill>
            <a:ln w="6350">
              <a:noFill/>
              <a:prstDash val="solid"/>
              <a:round/>
            </a:ln>
          </p:spPr>
        </p:sp>
        <p:sp>
          <p:nvSpPr>
            <p:cNvPr id="34822" name="Freeform 6"/>
            <p:cNvSpPr/>
            <p:nvPr/>
          </p:nvSpPr>
          <p:spPr bwMode="gray">
            <a:xfrm rot="5460000">
              <a:off x="1859" y="1577"/>
              <a:ext cx="725" cy="2089"/>
            </a:xfrm>
            <a:custGeom>
              <a:gdLst>
                <a:gd name="GT0" fmla="+- l w 0"/>
                <a:gd name="GT1" fmla="+- t h 0"/>
              </a:gdLst>
              <a:cxnLst>
                <a:cxn ang="0">
                  <a:pos x="0" y="0"/>
                </a:cxn>
                <a:cxn ang="0">
                  <a:pos x="61" y="18"/>
                </a:cxn>
                <a:cxn ang="0">
                  <a:pos x="123" y="40"/>
                </a:cxn>
                <a:cxn ang="0">
                  <a:pos x="185" y="68"/>
                </a:cxn>
                <a:cxn ang="0">
                  <a:pos x="246" y="102"/>
                </a:cxn>
                <a:cxn ang="0">
                  <a:pos x="305" y="140"/>
                </a:cxn>
                <a:cxn ang="0">
                  <a:pos x="363" y="185"/>
                </a:cxn>
                <a:cxn ang="0">
                  <a:pos x="420" y="233"/>
                </a:cxn>
                <a:cxn ang="0">
                  <a:pos x="475" y="287"/>
                </a:cxn>
                <a:cxn ang="0">
                  <a:pos x="526" y="347"/>
                </a:cxn>
                <a:cxn ang="0">
                  <a:pos x="576" y="410"/>
                </a:cxn>
                <a:cxn ang="0">
                  <a:pos x="621" y="477"/>
                </a:cxn>
                <a:cxn ang="0">
                  <a:pos x="662" y="551"/>
                </a:cxn>
                <a:cxn ang="0">
                  <a:pos x="699" y="626"/>
                </a:cxn>
                <a:cxn ang="0">
                  <a:pos x="733" y="708"/>
                </a:cxn>
                <a:cxn ang="0">
                  <a:pos x="761" y="794"/>
                </a:cxn>
                <a:cxn ang="0">
                  <a:pos x="782" y="882"/>
                </a:cxn>
                <a:cxn ang="0">
                  <a:pos x="799" y="975"/>
                </a:cxn>
                <a:cxn ang="0">
                  <a:pos x="809" y="1072"/>
                </a:cxn>
                <a:cxn ang="0">
                  <a:pos x="814" y="1172"/>
                </a:cxn>
                <a:cxn ang="0">
                  <a:pos x="810" y="1274"/>
                </a:cxn>
                <a:cxn ang="0">
                  <a:pos x="801" y="1368"/>
                </a:cxn>
                <a:cxn ang="0">
                  <a:pos x="784" y="1462"/>
                </a:cxn>
                <a:cxn ang="0">
                  <a:pos x="764" y="1550"/>
                </a:cxn>
                <a:cxn ang="0">
                  <a:pos x="737" y="1634"/>
                </a:cxn>
                <a:cxn ang="0">
                  <a:pos x="707" y="1715"/>
                </a:cxn>
                <a:cxn ang="0">
                  <a:pos x="671" y="1790"/>
                </a:cxn>
                <a:cxn ang="0">
                  <a:pos x="630" y="1862"/>
                </a:cxn>
                <a:cxn ang="0">
                  <a:pos x="587" y="1931"/>
                </a:cxn>
                <a:cxn ang="0">
                  <a:pos x="539" y="1994"/>
                </a:cxn>
                <a:cxn ang="0">
                  <a:pos x="488" y="2050"/>
                </a:cxn>
                <a:cxn ang="0">
                  <a:pos x="434" y="2105"/>
                </a:cxn>
                <a:cxn ang="0">
                  <a:pos x="379" y="2153"/>
                </a:cxn>
                <a:cxn ang="0">
                  <a:pos x="320" y="2198"/>
                </a:cxn>
                <a:cxn ang="0">
                  <a:pos x="258" y="2238"/>
                </a:cxn>
                <a:cxn ang="0">
                  <a:pos x="196" y="2272"/>
                </a:cxn>
                <a:cxn ang="0">
                  <a:pos x="131" y="2301"/>
                </a:cxn>
                <a:cxn ang="0">
                  <a:pos x="66" y="2326"/>
                </a:cxn>
                <a:cxn ang="0">
                  <a:pos x="0" y="2345"/>
                </a:cxn>
                <a:cxn ang="0">
                  <a:pos x="0" y="0"/>
                </a:cxn>
              </a:cxnLst>
              <a:rect l="l" t="t" r="GT0" b="GT1"/>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FFFFFF"/>
                </a:gs>
                <a:gs pos="100000">
                  <a:srgbClr val="2A684C"/>
                </a:gs>
              </a:gsLst>
              <a:lin ang="0" scaled="1"/>
            </a:gradFill>
            <a:ln w="6350">
              <a:noFill/>
              <a:prstDash val="solid"/>
              <a:round/>
            </a:ln>
          </p:spPr>
        </p:sp>
        <p:sp>
          <p:nvSpPr>
            <p:cNvPr id="34823" name="Freeform 7"/>
            <p:cNvSpPr/>
            <p:nvPr/>
          </p:nvSpPr>
          <p:spPr bwMode="gray">
            <a:xfrm rot="14100000">
              <a:off x="3026" y="612"/>
              <a:ext cx="725" cy="2090"/>
            </a:xfrm>
            <a:custGeom>
              <a:cxnLst>
                <a:cxn ang="0">
                  <a:pos x="0" y="0"/>
                </a:cxn>
                <a:cxn ang="0">
                  <a:pos x="48" y="14"/>
                </a:cxn>
                <a:cxn ang="0">
                  <a:pos x="98" y="32"/>
                </a:cxn>
                <a:cxn ang="0">
                  <a:pos x="147" y="54"/>
                </a:cxn>
                <a:cxn ang="0">
                  <a:pos x="195" y="81"/>
                </a:cxn>
                <a:cxn ang="0">
                  <a:pos x="242" y="111"/>
                </a:cxn>
                <a:cxn ang="0">
                  <a:pos x="288" y="147"/>
                </a:cxn>
                <a:cxn ang="0">
                  <a:pos x="333" y="185"/>
                </a:cxn>
                <a:cxn ang="0">
                  <a:pos x="377" y="228"/>
                </a:cxn>
                <a:cxn ang="0">
                  <a:pos x="418" y="275"/>
                </a:cxn>
                <a:cxn ang="0">
                  <a:pos x="457" y="325"/>
                </a:cxn>
                <a:cxn ang="0">
                  <a:pos x="493" y="379"/>
                </a:cxn>
                <a:cxn ang="0">
                  <a:pos x="526" y="437"/>
                </a:cxn>
                <a:cxn ang="0">
                  <a:pos x="555" y="497"/>
                </a:cxn>
                <a:cxn ang="0">
                  <a:pos x="582" y="562"/>
                </a:cxn>
                <a:cxn ang="0">
                  <a:pos x="604" y="630"/>
                </a:cxn>
                <a:cxn ang="0">
                  <a:pos x="621" y="700"/>
                </a:cxn>
                <a:cxn ang="0">
                  <a:pos x="634" y="774"/>
                </a:cxn>
                <a:cxn ang="0">
                  <a:pos x="642" y="851"/>
                </a:cxn>
                <a:cxn ang="0">
                  <a:pos x="646" y="930"/>
                </a:cxn>
                <a:cxn ang="0">
                  <a:pos x="643" y="1011"/>
                </a:cxn>
                <a:cxn ang="0">
                  <a:pos x="636" y="1086"/>
                </a:cxn>
                <a:cxn ang="0">
                  <a:pos x="623" y="1160"/>
                </a:cxn>
                <a:cxn ang="0">
                  <a:pos x="607" y="1230"/>
                </a:cxn>
                <a:cxn ang="0">
                  <a:pos x="585" y="1297"/>
                </a:cxn>
                <a:cxn ang="0">
                  <a:pos x="561" y="1361"/>
                </a:cxn>
                <a:cxn ang="0">
                  <a:pos x="533" y="1421"/>
                </a:cxn>
                <a:cxn ang="0">
                  <a:pos x="500" y="1478"/>
                </a:cxn>
                <a:cxn ang="0">
                  <a:pos x="466" y="1532"/>
                </a:cxn>
                <a:cxn ang="0">
                  <a:pos x="428" y="1582"/>
                </a:cxn>
                <a:cxn ang="0">
                  <a:pos x="388" y="1627"/>
                </a:cxn>
                <a:cxn ang="0">
                  <a:pos x="345" y="1670"/>
                </a:cxn>
                <a:cxn ang="0">
                  <a:pos x="301" y="1709"/>
                </a:cxn>
                <a:cxn ang="0">
                  <a:pos x="254" y="1744"/>
                </a:cxn>
                <a:cxn ang="0">
                  <a:pos x="205" y="1776"/>
                </a:cxn>
                <a:cxn ang="0">
                  <a:pos x="156" y="1803"/>
                </a:cxn>
                <a:cxn ang="0">
                  <a:pos x="104" y="1826"/>
                </a:cxn>
                <a:cxn ang="0">
                  <a:pos x="53" y="1846"/>
                </a:cxn>
                <a:cxn ang="0">
                  <a:pos x="0" y="1861"/>
                </a:cxn>
                <a:cxn ang="0">
                  <a:pos x="0" y="0"/>
                </a:cxn>
              </a:cxnLst>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rgbClr val="FFFFFF"/>
                </a:gs>
                <a:gs pos="100000">
                  <a:schemeClr val="folHlink"/>
                </a:gs>
              </a:gsLst>
              <a:lin ang="0" scaled="1"/>
            </a:gradFill>
            <a:ln w="6350">
              <a:noFill/>
              <a:prstDash val="solid"/>
              <a:round/>
            </a:ln>
          </p:spPr>
        </p:sp>
        <p:grpSp>
          <p:nvGrpSpPr>
            <p:cNvPr id="34824" name="Group 8"/>
            <p:cNvGrpSpPr/>
            <p:nvPr/>
          </p:nvGrpSpPr>
          <p:grpSpPr>
            <a:xfrm>
              <a:off x="1177" y="1440"/>
              <a:ext cx="3335" cy="2571"/>
              <a:chOff x="768" y="1104"/>
              <a:chExt cx="3984" cy="3072"/>
            </a:xfrm>
          </p:grpSpPr>
          <p:sp>
            <p:nvSpPr>
              <p:cNvPr id="34832" name="Freeform 9"/>
              <p:cNvSpPr/>
              <p:nvPr/>
            </p:nvSpPr>
            <p:spPr bwMode="gray">
              <a:xfrm>
                <a:off x="2784" y="1680"/>
                <a:ext cx="866" cy="2496"/>
              </a:xfrm>
              <a:custGeom>
                <a:gdLst>
                  <a:gd name="GT0" fmla="+- l w 0"/>
                  <a:gd name="GT1" fmla="+- t h 0"/>
                </a:gdLst>
                <a:cxnLst>
                  <a:cxn ang="0">
                    <a:pos x="0" y="0"/>
                  </a:cxn>
                  <a:cxn ang="0">
                    <a:pos x="86" y="25"/>
                  </a:cxn>
                  <a:cxn ang="0">
                    <a:pos x="176" y="58"/>
                  </a:cxn>
                  <a:cxn ang="0">
                    <a:pos x="264" y="97"/>
                  </a:cxn>
                  <a:cxn ang="0">
                    <a:pos x="350" y="146"/>
                  </a:cxn>
                  <a:cxn ang="0">
                    <a:pos x="434" y="200"/>
                  </a:cxn>
                  <a:cxn ang="0">
                    <a:pos x="517" y="264"/>
                  </a:cxn>
                  <a:cxn ang="0">
                    <a:pos x="598" y="333"/>
                  </a:cxn>
                  <a:cxn ang="0">
                    <a:pos x="677" y="410"/>
                  </a:cxn>
                  <a:cxn ang="0">
                    <a:pos x="751" y="495"/>
                  </a:cxn>
                  <a:cxn ang="0">
                    <a:pos x="822" y="585"/>
                  </a:cxn>
                  <a:cxn ang="0">
                    <a:pos x="886" y="681"/>
                  </a:cxn>
                  <a:cxn ang="0">
                    <a:pos x="945" y="786"/>
                  </a:cxn>
                  <a:cxn ang="0">
                    <a:pos x="997" y="895"/>
                  </a:cxn>
                  <a:cxn ang="0">
                    <a:pos x="1046" y="1011"/>
                  </a:cxn>
                  <a:cxn ang="0">
                    <a:pos x="1086" y="1133"/>
                  </a:cxn>
                  <a:cxn ang="0">
                    <a:pos x="1115" y="1259"/>
                  </a:cxn>
                  <a:cxn ang="0">
                    <a:pos x="1139" y="1392"/>
                  </a:cxn>
                  <a:cxn ang="0">
                    <a:pos x="1154" y="1530"/>
                  </a:cxn>
                  <a:cxn ang="0">
                    <a:pos x="1161" y="1672"/>
                  </a:cxn>
                  <a:cxn ang="0">
                    <a:pos x="1156" y="1819"/>
                  </a:cxn>
                  <a:cxn ang="0">
                    <a:pos x="1143" y="1954"/>
                  </a:cxn>
                  <a:cxn ang="0">
                    <a:pos x="1119" y="2087"/>
                  </a:cxn>
                  <a:cxn ang="0">
                    <a:pos x="1091" y="2213"/>
                  </a:cxn>
                  <a:cxn ang="0">
                    <a:pos x="1051" y="2334"/>
                  </a:cxn>
                  <a:cxn ang="0">
                    <a:pos x="1008" y="2448"/>
                  </a:cxn>
                  <a:cxn ang="0">
                    <a:pos x="958" y="2556"/>
                  </a:cxn>
                  <a:cxn ang="0">
                    <a:pos x="898" y="2658"/>
                  </a:cxn>
                  <a:cxn ang="0">
                    <a:pos x="838" y="2756"/>
                  </a:cxn>
                  <a:cxn ang="0">
                    <a:pos x="769" y="2846"/>
                  </a:cxn>
                  <a:cxn ang="0">
                    <a:pos x="697" y="2927"/>
                  </a:cxn>
                  <a:cxn ang="0">
                    <a:pos x="619" y="3004"/>
                  </a:cxn>
                  <a:cxn ang="0">
                    <a:pos x="542" y="3074"/>
                  </a:cxn>
                  <a:cxn ang="0">
                    <a:pos x="457" y="3137"/>
                  </a:cxn>
                  <a:cxn ang="0">
                    <a:pos x="369" y="3195"/>
                  </a:cxn>
                  <a:cxn ang="0">
                    <a:pos x="280" y="3243"/>
                  </a:cxn>
                  <a:cxn ang="0">
                    <a:pos x="186" y="3285"/>
                  </a:cxn>
                  <a:cxn ang="0">
                    <a:pos x="95" y="3321"/>
                  </a:cxn>
                  <a:cxn ang="0">
                    <a:pos x="0" y="3348"/>
                  </a:cxn>
                  <a:cxn ang="0">
                    <a:pos x="0" y="0"/>
                  </a:cxn>
                </a:cxnLst>
                <a:rect l="l" t="t" r="GT0" b="GT1"/>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bg1"/>
                  </a:gs>
                  <a:gs pos="100000">
                    <a:srgbClr val="CFDBDF"/>
                  </a:gs>
                </a:gsLst>
                <a:lin ang="0" scaled="1"/>
              </a:gradFill>
              <a:ln w="6350">
                <a:noFill/>
                <a:prstDash val="solid"/>
                <a:round/>
              </a:ln>
            </p:spPr>
          </p:sp>
          <p:sp>
            <p:nvSpPr>
              <p:cNvPr id="34833" name="Freeform 10"/>
              <p:cNvSpPr/>
              <p:nvPr/>
            </p:nvSpPr>
            <p:spPr bwMode="gray">
              <a:xfrm rot="6240000">
                <a:off x="1583" y="1153"/>
                <a:ext cx="866" cy="2496"/>
              </a:xfrm>
              <a:custGeom>
                <a:gdLst>
                  <a:gd name="GT0" fmla="+- l w 0"/>
                  <a:gd name="GT1" fmla="+- t h 0"/>
                </a:gdLst>
                <a:cxnLst>
                  <a:cxn ang="0">
                    <a:pos x="0" y="0"/>
                  </a:cxn>
                  <a:cxn ang="0">
                    <a:pos x="86" y="25"/>
                  </a:cxn>
                  <a:cxn ang="0">
                    <a:pos x="176" y="58"/>
                  </a:cxn>
                  <a:cxn ang="0">
                    <a:pos x="264" y="97"/>
                  </a:cxn>
                  <a:cxn ang="0">
                    <a:pos x="350" y="146"/>
                  </a:cxn>
                  <a:cxn ang="0">
                    <a:pos x="434" y="200"/>
                  </a:cxn>
                  <a:cxn ang="0">
                    <a:pos x="517" y="264"/>
                  </a:cxn>
                  <a:cxn ang="0">
                    <a:pos x="598" y="333"/>
                  </a:cxn>
                  <a:cxn ang="0">
                    <a:pos x="677" y="410"/>
                  </a:cxn>
                  <a:cxn ang="0">
                    <a:pos x="751" y="495"/>
                  </a:cxn>
                  <a:cxn ang="0">
                    <a:pos x="822" y="585"/>
                  </a:cxn>
                  <a:cxn ang="0">
                    <a:pos x="886" y="681"/>
                  </a:cxn>
                  <a:cxn ang="0">
                    <a:pos x="945" y="786"/>
                  </a:cxn>
                  <a:cxn ang="0">
                    <a:pos x="997" y="895"/>
                  </a:cxn>
                  <a:cxn ang="0">
                    <a:pos x="1046" y="1011"/>
                  </a:cxn>
                  <a:cxn ang="0">
                    <a:pos x="1086" y="1133"/>
                  </a:cxn>
                  <a:cxn ang="0">
                    <a:pos x="1115" y="1259"/>
                  </a:cxn>
                  <a:cxn ang="0">
                    <a:pos x="1139" y="1392"/>
                  </a:cxn>
                  <a:cxn ang="0">
                    <a:pos x="1154" y="1530"/>
                  </a:cxn>
                  <a:cxn ang="0">
                    <a:pos x="1161" y="1672"/>
                  </a:cxn>
                  <a:cxn ang="0">
                    <a:pos x="1156" y="1819"/>
                  </a:cxn>
                  <a:cxn ang="0">
                    <a:pos x="1143" y="1954"/>
                  </a:cxn>
                  <a:cxn ang="0">
                    <a:pos x="1119" y="2087"/>
                  </a:cxn>
                  <a:cxn ang="0">
                    <a:pos x="1091" y="2213"/>
                  </a:cxn>
                  <a:cxn ang="0">
                    <a:pos x="1051" y="2334"/>
                  </a:cxn>
                  <a:cxn ang="0">
                    <a:pos x="1008" y="2448"/>
                  </a:cxn>
                  <a:cxn ang="0">
                    <a:pos x="958" y="2556"/>
                  </a:cxn>
                  <a:cxn ang="0">
                    <a:pos x="898" y="2658"/>
                  </a:cxn>
                  <a:cxn ang="0">
                    <a:pos x="838" y="2756"/>
                  </a:cxn>
                  <a:cxn ang="0">
                    <a:pos x="769" y="2846"/>
                  </a:cxn>
                  <a:cxn ang="0">
                    <a:pos x="697" y="2927"/>
                  </a:cxn>
                  <a:cxn ang="0">
                    <a:pos x="619" y="3004"/>
                  </a:cxn>
                  <a:cxn ang="0">
                    <a:pos x="542" y="3074"/>
                  </a:cxn>
                  <a:cxn ang="0">
                    <a:pos x="457" y="3137"/>
                  </a:cxn>
                  <a:cxn ang="0">
                    <a:pos x="369" y="3195"/>
                  </a:cxn>
                  <a:cxn ang="0">
                    <a:pos x="280" y="3243"/>
                  </a:cxn>
                  <a:cxn ang="0">
                    <a:pos x="186" y="3285"/>
                  </a:cxn>
                  <a:cxn ang="0">
                    <a:pos x="95" y="3321"/>
                  </a:cxn>
                  <a:cxn ang="0">
                    <a:pos x="0" y="3348"/>
                  </a:cxn>
                  <a:cxn ang="0">
                    <a:pos x="0" y="0"/>
                  </a:cxn>
                </a:cxnLst>
                <a:rect l="l" t="t" r="GT0" b="GT1"/>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bg1"/>
                  </a:gs>
                  <a:gs pos="100000">
                    <a:srgbClr val="CFDBDF"/>
                  </a:gs>
                </a:gsLst>
                <a:lin ang="0" scaled="1"/>
              </a:gradFill>
              <a:ln w="6350">
                <a:noFill/>
                <a:prstDash val="solid"/>
                <a:round/>
              </a:ln>
            </p:spPr>
          </p:sp>
          <p:sp>
            <p:nvSpPr>
              <p:cNvPr id="34834" name="Freeform 11"/>
              <p:cNvSpPr/>
              <p:nvPr/>
            </p:nvSpPr>
            <p:spPr bwMode="gray">
              <a:xfrm rot="14880000">
                <a:off x="3071" y="289"/>
                <a:ext cx="866" cy="2496"/>
              </a:xfrm>
              <a:custGeom>
                <a:gdLst>
                  <a:gd name="GT0" fmla="+- l w 0"/>
                  <a:gd name="GT1" fmla="+- t h 0"/>
                </a:gdLst>
                <a:cxnLst>
                  <a:cxn ang="0">
                    <a:pos x="0" y="0"/>
                  </a:cxn>
                  <a:cxn ang="0">
                    <a:pos x="86" y="25"/>
                  </a:cxn>
                  <a:cxn ang="0">
                    <a:pos x="176" y="58"/>
                  </a:cxn>
                  <a:cxn ang="0">
                    <a:pos x="264" y="97"/>
                  </a:cxn>
                  <a:cxn ang="0">
                    <a:pos x="350" y="146"/>
                  </a:cxn>
                  <a:cxn ang="0">
                    <a:pos x="434" y="200"/>
                  </a:cxn>
                  <a:cxn ang="0">
                    <a:pos x="517" y="264"/>
                  </a:cxn>
                  <a:cxn ang="0">
                    <a:pos x="598" y="333"/>
                  </a:cxn>
                  <a:cxn ang="0">
                    <a:pos x="677" y="410"/>
                  </a:cxn>
                  <a:cxn ang="0">
                    <a:pos x="751" y="495"/>
                  </a:cxn>
                  <a:cxn ang="0">
                    <a:pos x="822" y="585"/>
                  </a:cxn>
                  <a:cxn ang="0">
                    <a:pos x="886" y="681"/>
                  </a:cxn>
                  <a:cxn ang="0">
                    <a:pos x="945" y="786"/>
                  </a:cxn>
                  <a:cxn ang="0">
                    <a:pos x="997" y="895"/>
                  </a:cxn>
                  <a:cxn ang="0">
                    <a:pos x="1046" y="1011"/>
                  </a:cxn>
                  <a:cxn ang="0">
                    <a:pos x="1086" y="1133"/>
                  </a:cxn>
                  <a:cxn ang="0">
                    <a:pos x="1115" y="1259"/>
                  </a:cxn>
                  <a:cxn ang="0">
                    <a:pos x="1139" y="1392"/>
                  </a:cxn>
                  <a:cxn ang="0">
                    <a:pos x="1154" y="1530"/>
                  </a:cxn>
                  <a:cxn ang="0">
                    <a:pos x="1161" y="1672"/>
                  </a:cxn>
                  <a:cxn ang="0">
                    <a:pos x="1156" y="1819"/>
                  </a:cxn>
                  <a:cxn ang="0">
                    <a:pos x="1143" y="1954"/>
                  </a:cxn>
                  <a:cxn ang="0">
                    <a:pos x="1119" y="2087"/>
                  </a:cxn>
                  <a:cxn ang="0">
                    <a:pos x="1091" y="2213"/>
                  </a:cxn>
                  <a:cxn ang="0">
                    <a:pos x="1051" y="2334"/>
                  </a:cxn>
                  <a:cxn ang="0">
                    <a:pos x="1008" y="2448"/>
                  </a:cxn>
                  <a:cxn ang="0">
                    <a:pos x="958" y="2556"/>
                  </a:cxn>
                  <a:cxn ang="0">
                    <a:pos x="898" y="2658"/>
                  </a:cxn>
                  <a:cxn ang="0">
                    <a:pos x="838" y="2756"/>
                  </a:cxn>
                  <a:cxn ang="0">
                    <a:pos x="769" y="2846"/>
                  </a:cxn>
                  <a:cxn ang="0">
                    <a:pos x="697" y="2927"/>
                  </a:cxn>
                  <a:cxn ang="0">
                    <a:pos x="619" y="3004"/>
                  </a:cxn>
                  <a:cxn ang="0">
                    <a:pos x="542" y="3074"/>
                  </a:cxn>
                  <a:cxn ang="0">
                    <a:pos x="457" y="3137"/>
                  </a:cxn>
                  <a:cxn ang="0">
                    <a:pos x="369" y="3195"/>
                  </a:cxn>
                  <a:cxn ang="0">
                    <a:pos x="280" y="3243"/>
                  </a:cxn>
                  <a:cxn ang="0">
                    <a:pos x="186" y="3285"/>
                  </a:cxn>
                  <a:cxn ang="0">
                    <a:pos x="95" y="3321"/>
                  </a:cxn>
                  <a:cxn ang="0">
                    <a:pos x="0" y="3348"/>
                  </a:cxn>
                  <a:cxn ang="0">
                    <a:pos x="0" y="0"/>
                  </a:cxn>
                </a:cxnLst>
                <a:rect l="l" t="t" r="GT0" b="GT1"/>
                <a:pathLst>
                  <a:path w="646" h="1861">
                    <a:moveTo>
                      <a:pt x="0" y="0"/>
                    </a:moveTo>
                    <a:lnTo>
                      <a:pt x="48" y="14"/>
                    </a:lnTo>
                    <a:lnTo>
                      <a:pt x="98" y="32"/>
                    </a:lnTo>
                    <a:lnTo>
                      <a:pt x="147" y="54"/>
                    </a:lnTo>
                    <a:lnTo>
                      <a:pt x="195" y="81"/>
                    </a:lnTo>
                    <a:lnTo>
                      <a:pt x="242" y="111"/>
                    </a:lnTo>
                    <a:lnTo>
                      <a:pt x="288" y="147"/>
                    </a:lnTo>
                    <a:lnTo>
                      <a:pt x="333" y="185"/>
                    </a:lnTo>
                    <a:lnTo>
                      <a:pt x="377" y="228"/>
                    </a:lnTo>
                    <a:lnTo>
                      <a:pt x="418" y="275"/>
                    </a:lnTo>
                    <a:lnTo>
                      <a:pt x="457" y="325"/>
                    </a:lnTo>
                    <a:lnTo>
                      <a:pt x="493" y="379"/>
                    </a:lnTo>
                    <a:lnTo>
                      <a:pt x="526" y="437"/>
                    </a:lnTo>
                    <a:lnTo>
                      <a:pt x="555" y="497"/>
                    </a:lnTo>
                    <a:lnTo>
                      <a:pt x="582" y="562"/>
                    </a:lnTo>
                    <a:lnTo>
                      <a:pt x="604" y="630"/>
                    </a:lnTo>
                    <a:lnTo>
                      <a:pt x="621" y="700"/>
                    </a:lnTo>
                    <a:lnTo>
                      <a:pt x="634" y="774"/>
                    </a:lnTo>
                    <a:lnTo>
                      <a:pt x="642" y="851"/>
                    </a:lnTo>
                    <a:lnTo>
                      <a:pt x="646" y="930"/>
                    </a:lnTo>
                    <a:lnTo>
                      <a:pt x="643" y="1011"/>
                    </a:lnTo>
                    <a:lnTo>
                      <a:pt x="636" y="1086"/>
                    </a:lnTo>
                    <a:lnTo>
                      <a:pt x="623" y="1160"/>
                    </a:lnTo>
                    <a:lnTo>
                      <a:pt x="607" y="1230"/>
                    </a:lnTo>
                    <a:lnTo>
                      <a:pt x="585" y="1297"/>
                    </a:lnTo>
                    <a:lnTo>
                      <a:pt x="561" y="1361"/>
                    </a:lnTo>
                    <a:lnTo>
                      <a:pt x="533" y="1421"/>
                    </a:lnTo>
                    <a:lnTo>
                      <a:pt x="500" y="1478"/>
                    </a:lnTo>
                    <a:lnTo>
                      <a:pt x="466" y="1532"/>
                    </a:lnTo>
                    <a:lnTo>
                      <a:pt x="428" y="1582"/>
                    </a:lnTo>
                    <a:lnTo>
                      <a:pt x="388" y="1627"/>
                    </a:lnTo>
                    <a:lnTo>
                      <a:pt x="345" y="1670"/>
                    </a:lnTo>
                    <a:lnTo>
                      <a:pt x="301" y="1709"/>
                    </a:lnTo>
                    <a:lnTo>
                      <a:pt x="254" y="1744"/>
                    </a:lnTo>
                    <a:lnTo>
                      <a:pt x="205" y="1776"/>
                    </a:lnTo>
                    <a:lnTo>
                      <a:pt x="156" y="1803"/>
                    </a:lnTo>
                    <a:lnTo>
                      <a:pt x="104" y="1826"/>
                    </a:lnTo>
                    <a:lnTo>
                      <a:pt x="53" y="1846"/>
                    </a:lnTo>
                    <a:lnTo>
                      <a:pt x="0" y="1861"/>
                    </a:lnTo>
                    <a:lnTo>
                      <a:pt x="0" y="0"/>
                    </a:lnTo>
                  </a:path>
                </a:pathLst>
              </a:custGeom>
              <a:gradFill rotWithShape="1">
                <a:gsLst>
                  <a:gs pos="0">
                    <a:schemeClr val="bg1"/>
                  </a:gs>
                  <a:gs pos="100000">
                    <a:srgbClr val="CFDBDF"/>
                  </a:gs>
                </a:gsLst>
                <a:lin ang="0" scaled="1"/>
              </a:gradFill>
              <a:ln w="6350">
                <a:noFill/>
                <a:prstDash val="solid"/>
                <a:round/>
              </a:ln>
            </p:spPr>
          </p:sp>
        </p:grpSp>
        <p:grpSp>
          <p:nvGrpSpPr>
            <p:cNvPr id="34825" name="Group 12"/>
            <p:cNvGrpSpPr/>
            <p:nvPr/>
          </p:nvGrpSpPr>
          <p:grpSpPr>
            <a:xfrm>
              <a:off x="2543" y="1899"/>
              <a:ext cx="844" cy="843"/>
              <a:chOff x="2016" y="1920"/>
              <a:chExt cx="1680" cy="1680"/>
            </a:xfrm>
          </p:grpSpPr>
          <p:sp>
            <p:nvSpPr>
              <p:cNvPr id="34830" name="Oval 13"/>
              <p:cNvSpPr/>
              <p:nvPr/>
            </p:nvSpPr>
            <p:spPr bwMode="gray">
              <a:xfrm>
                <a:off x="2016" y="1920"/>
                <a:ext cx="1680" cy="1680"/>
              </a:xfrm>
              <a:prstGeom prst="ellipse">
                <a:avLst/>
              </a:prstGeom>
              <a:gradFill rotWithShape="1">
                <a:gsLst>
                  <a:gs pos="0">
                    <a:srgbClr val="F14343"/>
                  </a:gs>
                  <a:gs pos="100000">
                    <a:srgbClr val="922929"/>
                  </a:gs>
                </a:gsLst>
                <a:lin ang="5400000" scaled="1"/>
              </a:gradFill>
              <a:ln w="25400">
                <a:solidFill>
                  <a:schemeClr val="bg1"/>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34831" name="Freeform 14"/>
              <p:cNvSpPr/>
              <p:nvPr/>
            </p:nvSpPr>
            <p:spPr bwMode="gray">
              <a:xfrm>
                <a:off x="2208" y="1948"/>
                <a:ext cx="1296" cy="634"/>
              </a:xfrm>
              <a:custGeom>
                <a:gdLst>
                  <a:gd name="GT0" fmla="+- l w 0"/>
                  <a:gd name="GT1" fmla="+- t h 0"/>
                </a:gdLst>
                <a:cxnLst>
                  <a:cxn ang="0">
                    <a:pos x="1252" y="318"/>
                  </a:cxn>
                  <a:cxn ang="0">
                    <a:pos x="1268" y="351"/>
                  </a:cxn>
                  <a:cxn ang="0">
                    <a:pos x="1271" y="381"/>
                  </a:cxn>
                  <a:cxn ang="0">
                    <a:pos x="1266" y="409"/>
                  </a:cxn>
                  <a:cxn ang="0">
                    <a:pos x="1249" y="436"/>
                  </a:cxn>
                  <a:cxn ang="0">
                    <a:pos x="1224" y="459"/>
                  </a:cxn>
                  <a:cxn ang="0">
                    <a:pos x="1193" y="479"/>
                  </a:cxn>
                  <a:cxn ang="0">
                    <a:pos x="1151" y="498"/>
                  </a:cxn>
                  <a:cxn ang="0">
                    <a:pos x="1104" y="515"/>
                  </a:cxn>
                  <a:cxn ang="0">
                    <a:pos x="1051" y="529"/>
                  </a:cxn>
                  <a:cxn ang="0">
                    <a:pos x="992" y="541"/>
                  </a:cxn>
                  <a:cxn ang="0">
                    <a:pos x="931" y="550"/>
                  </a:cxn>
                  <a:cxn ang="0">
                    <a:pos x="862" y="558"/>
                  </a:cxn>
                  <a:cxn ang="0">
                    <a:pos x="793" y="563"/>
                  </a:cxn>
                  <a:cxn ang="0">
                    <a:pos x="765" y="565"/>
                  </a:cxn>
                  <a:cxn ang="0">
                    <a:pos x="458" y="565"/>
                  </a:cxn>
                  <a:cxn ang="0">
                    <a:pos x="454" y="565"/>
                  </a:cxn>
                  <a:cxn ang="0">
                    <a:pos x="393" y="561"/>
                  </a:cxn>
                  <a:cxn ang="0">
                    <a:pos x="335" y="558"/>
                  </a:cxn>
                  <a:cxn ang="0">
                    <a:pos x="280" y="552"/>
                  </a:cxn>
                  <a:cxn ang="0">
                    <a:pos x="227" y="547"/>
                  </a:cxn>
                  <a:cxn ang="0">
                    <a:pos x="179" y="537"/>
                  </a:cxn>
                  <a:cxn ang="0">
                    <a:pos x="135" y="525"/>
                  </a:cxn>
                  <a:cxn ang="0">
                    <a:pos x="98" y="514"/>
                  </a:cxn>
                  <a:cxn ang="0">
                    <a:pos x="65" y="500"/>
                  </a:cxn>
                  <a:cxn ang="0">
                    <a:pos x="37" y="482"/>
                  </a:cxn>
                  <a:cxn ang="0">
                    <a:pos x="18" y="462"/>
                  </a:cxn>
                  <a:cxn ang="0">
                    <a:pos x="6" y="439"/>
                  </a:cxn>
                  <a:cxn ang="0">
                    <a:pos x="0" y="416"/>
                  </a:cxn>
                  <a:cxn ang="0">
                    <a:pos x="0" y="412"/>
                  </a:cxn>
                  <a:cxn ang="0">
                    <a:pos x="4" y="386"/>
                  </a:cxn>
                  <a:cxn ang="0">
                    <a:pos x="16" y="354"/>
                  </a:cxn>
                  <a:cxn ang="0">
                    <a:pos x="49" y="293"/>
                  </a:cxn>
                  <a:cxn ang="0">
                    <a:pos x="90" y="237"/>
                  </a:cxn>
                  <a:cxn ang="0">
                    <a:pos x="141" y="186"/>
                  </a:cxn>
                  <a:cxn ang="0">
                    <a:pos x="196" y="140"/>
                  </a:cxn>
                  <a:cxn ang="0">
                    <a:pos x="260" y="99"/>
                  </a:cxn>
                  <a:cxn ang="0">
                    <a:pos x="329" y="65"/>
                  </a:cxn>
                  <a:cxn ang="0">
                    <a:pos x="399" y="37"/>
                  </a:cxn>
                  <a:cxn ang="0">
                    <a:pos x="479" y="17"/>
                  </a:cxn>
                  <a:cxn ang="0">
                    <a:pos x="559" y="4"/>
                  </a:cxn>
                  <a:cxn ang="0">
                    <a:pos x="642" y="0"/>
                  </a:cxn>
                  <a:cxn ang="0">
                    <a:pos x="642" y="0"/>
                  </a:cxn>
                  <a:cxn ang="0">
                    <a:pos x="731" y="4"/>
                  </a:cxn>
                  <a:cxn ang="0">
                    <a:pos x="815" y="18"/>
                  </a:cxn>
                  <a:cxn ang="0">
                    <a:pos x="897" y="42"/>
                  </a:cxn>
                  <a:cxn ang="0">
                    <a:pos x="972" y="71"/>
                  </a:cxn>
                  <a:cxn ang="0">
                    <a:pos x="1042" y="109"/>
                  </a:cxn>
                  <a:cxn ang="0">
                    <a:pos x="1106" y="154"/>
                  </a:cxn>
                  <a:cxn ang="0">
                    <a:pos x="1163" y="203"/>
                  </a:cxn>
                  <a:cxn ang="0">
                    <a:pos x="1211" y="257"/>
                  </a:cxn>
                  <a:cxn ang="0">
                    <a:pos x="1252" y="318"/>
                  </a:cxn>
                  <a:cxn ang="0">
                    <a:pos x="1252" y="318"/>
                  </a:cxn>
                </a:cxnLst>
                <a:rect l="l" t="t" r="GT0" b="GT1"/>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chemeClr val="bg1"/>
                  </a:gs>
                  <a:gs pos="100000">
                    <a:srgbClr val="FF3300"/>
                  </a:gs>
                </a:gsLst>
                <a:lin ang="5400000" scaled="1"/>
              </a:gradFill>
              <a:ln w="0">
                <a:noFill/>
                <a:prstDash val="solid"/>
                <a:round/>
              </a:ln>
            </p:spPr>
          </p:sp>
        </p:grpSp>
        <p:sp>
          <p:nvSpPr>
            <p:cNvPr id="34826" name="Text Box 15"/>
            <p:cNvSpPr/>
            <p:nvPr/>
          </p:nvSpPr>
          <p:spPr bwMode="gray">
            <a:xfrm>
              <a:off x="2682" y="2226"/>
              <a:ext cx="564" cy="596"/>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algn="ctr"/>
              <a:r>
                <a:rPr kumimoji="0" lang="zh-CN" altLang="en-US" sz="2800">
                  <a:solidFill>
                    <a:srgbClr val="FAF400"/>
                  </a:solidFill>
                  <a:effectLst>
                    <a:outerShdw blurRad="38100" dist="38100" dir="2700000" algn="tl">
                      <a:schemeClr val="bg2"/>
                    </a:outerShdw>
                  </a:effectLst>
                  <a:latin typeface="Arial"/>
                  <a:ea typeface="楷体_GB2312" pitchFamily="49" charset="-122"/>
                </a:rPr>
                <a:t>培训</a:t>
              </a:r>
              <a:endParaRPr kumimoji="0" lang="zh-CN" altLang="en-US" sz="2800">
                <a:solidFill>
                  <a:srgbClr val="FAF400"/>
                </a:solidFill>
                <a:effectLst>
                  <a:outerShdw blurRad="38100" dist="38100" dir="2700000" algn="tl">
                    <a:schemeClr val="bg2"/>
                  </a:outerShdw>
                </a:effectLst>
                <a:latin typeface="Arial"/>
                <a:ea typeface="楷体_GB2312" pitchFamily="49" charset="-122"/>
              </a:endParaRPr>
            </a:p>
            <a:p>
              <a:pPr marL="0" marR="0" lvl="0" indent="0" algn="ctr"/>
              <a:r>
                <a:rPr kumimoji="0" lang="zh-CN" altLang="en-US" sz="2800">
                  <a:solidFill>
                    <a:srgbClr val="FAF400"/>
                  </a:solidFill>
                  <a:effectLst>
                    <a:outerShdw blurRad="38100" dist="38100" dir="2700000" algn="tl">
                      <a:schemeClr val="bg2"/>
                    </a:outerShdw>
                  </a:effectLst>
                  <a:latin typeface="Arial"/>
                  <a:ea typeface="楷体_GB2312" pitchFamily="49" charset="-122"/>
                </a:rPr>
                <a:t>效果</a:t>
              </a:r>
              <a:endParaRPr kumimoji="0" lang="zh-CN" altLang="en-US" sz="2800">
                <a:solidFill>
                  <a:srgbClr val="FAF400"/>
                </a:solidFill>
                <a:effectLst>
                  <a:outerShdw blurRad="38100" dist="38100" dir="2700000" algn="tl">
                    <a:schemeClr val="bg2"/>
                  </a:outerShdw>
                </a:effectLst>
                <a:latin typeface="Arial"/>
                <a:ea typeface="楷体_GB2312" pitchFamily="49" charset="-122"/>
              </a:endParaRPr>
            </a:p>
          </p:txBody>
        </p:sp>
        <p:sp>
          <p:nvSpPr>
            <p:cNvPr id="34827" name="Text Box 16"/>
            <p:cNvSpPr/>
            <p:nvPr/>
          </p:nvSpPr>
          <p:spPr>
            <a:xfrm>
              <a:off x="781" y="1944"/>
              <a:ext cx="1691" cy="327"/>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r"/>
              <a:r>
                <a:rPr kumimoji="0" lang="zh-CN" altLang="en-US" sz="2800" b="1">
                  <a:solidFill>
                    <a:srgbClr val="000000"/>
                  </a:solidFill>
                  <a:latin typeface="Arial"/>
                  <a:ea typeface="楷体_GB2312" pitchFamily="49" charset="-122"/>
                  <a:hlinkClick r:id="rId2" invalidUrl="" action="ppaction://hlinksldjump" tgtFrame="" tooltip=""/>
                </a:rPr>
                <a:t>培训管理的角度</a:t>
              </a:r>
              <a:endParaRPr kumimoji="0" lang="zh-CN" altLang="en-US" sz="2800" b="1">
                <a:solidFill>
                  <a:srgbClr val="000000"/>
                </a:solidFill>
                <a:latin typeface="Arial"/>
                <a:ea typeface="楷体_GB2312" pitchFamily="49" charset="-122"/>
              </a:endParaRPr>
            </a:p>
          </p:txBody>
        </p:sp>
        <p:sp>
          <p:nvSpPr>
            <p:cNvPr id="34828" name="Text Box 17"/>
            <p:cNvSpPr/>
            <p:nvPr/>
          </p:nvSpPr>
          <p:spPr>
            <a:xfrm>
              <a:off x="3347" y="1422"/>
              <a:ext cx="1691" cy="327"/>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r>
                <a:rPr kumimoji="0" lang="zh-CN" altLang="en-US" sz="2800" b="1">
                  <a:solidFill>
                    <a:srgbClr val="000000"/>
                  </a:solidFill>
                  <a:latin typeface="Arial"/>
                  <a:ea typeface="楷体_GB2312" pitchFamily="49" charset="-122"/>
                  <a:hlinkClick r:id="rId3" invalidUrl="" action="ppaction://hlinksldjump" tgtFrame="" tooltip=""/>
                </a:rPr>
                <a:t>绩效管理的角度</a:t>
              </a:r>
              <a:endParaRPr kumimoji="0" lang="zh-CN" altLang="en-US" sz="2800" b="1">
                <a:solidFill>
                  <a:srgbClr val="000000"/>
                </a:solidFill>
                <a:latin typeface="Arial"/>
                <a:ea typeface="楷体_GB2312" pitchFamily="49" charset="-122"/>
              </a:endParaRPr>
            </a:p>
          </p:txBody>
        </p:sp>
        <p:sp>
          <p:nvSpPr>
            <p:cNvPr id="34829" name="Text Box 18"/>
            <p:cNvSpPr/>
            <p:nvPr/>
          </p:nvSpPr>
          <p:spPr>
            <a:xfrm>
              <a:off x="1745" y="3029"/>
              <a:ext cx="1691" cy="327"/>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r"/>
              <a:r>
                <a:rPr kumimoji="0" lang="zh-CN" altLang="en-US" sz="2800" b="1">
                  <a:solidFill>
                    <a:srgbClr val="000000"/>
                  </a:solidFill>
                  <a:latin typeface="Arial"/>
                  <a:ea typeface="楷体_GB2312" pitchFamily="49" charset="-122"/>
                  <a:hlinkClick r:id="rId4" invalidUrl="" action="ppaction://hlinksldjump" tgtFrame="" tooltip=""/>
                </a:rPr>
                <a:t>企业战略的角度</a:t>
              </a:r>
              <a:endParaRPr kumimoji="0" lang="zh-CN" altLang="en-US" sz="2800" b="1">
                <a:solidFill>
                  <a:srgbClr val="000000"/>
                </a:solidFill>
                <a:latin typeface="Arial"/>
                <a:ea typeface="楷体_GB2312" pitchFamily="49" charset="-122"/>
              </a:endParaRPr>
            </a:p>
          </p:txBody>
        </p:sp>
      </p:grpSp>
    </p:spTree>
  </p:cSld>
  <p:clrMapOvr>
    <a:masterClrMapping/>
  </p:clrMapOvr>
  <p:transition/>
  <p:timing/>
</p:sld>
</file>

<file path=ppt/slides/slide3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35842"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30946D61-1F11-471C-A88F-9326C321C3B3}" type="slidenum">
              <a:rPr kumimoji="0" lang="zh-CN" altLang="en-US" sz="2600" b="1">
                <a:solidFill>
                  <a:schemeClr val="bg1"/>
                </a:solidFill>
                <a:latin typeface="Arial"/>
              </a:rPr>
              <a:t>33</a:t>
            </a:fld>
            <a:endParaRPr kumimoji="0" lang="en-US" altLang="zh-CN" sz="2600" b="1">
              <a:solidFill>
                <a:schemeClr val="bg1"/>
              </a:solidFill>
              <a:latin typeface="Arial"/>
            </a:endParaRPr>
          </a:p>
        </p:txBody>
      </p:sp>
      <p:sp>
        <p:nvSpPr>
          <p:cNvPr id="35843"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培训管理的角度</a:t>
            </a:r>
            <a:endParaRPr lang="zh-CN" altLang="en-US"/>
          </a:p>
        </p:txBody>
      </p:sp>
      <p:sp>
        <p:nvSpPr>
          <p:cNvPr id="35844"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90000"/>
              </a:lnSpc>
              <a:buNone/>
            </a:pPr>
            <a:r>
              <a:rPr lang="zh-CN" altLang="en-US" sz="3200" b="1">
                <a:ea typeface="楷体_GB2312" pitchFamily="49" charset="-122"/>
              </a:rPr>
              <a:t>   从培训管理的角度，要建立规范、系统的培训管理流程，包括：</a:t>
            </a:r>
            <a:endParaRPr lang="zh-CN" altLang="en-US" sz="3200" b="1">
              <a:ea typeface="楷体_GB2312" pitchFamily="49" charset="-122"/>
            </a:endParaRPr>
          </a:p>
          <a:p>
            <a:pPr lvl="0" eaLnBrk="1" hangingPunct="1">
              <a:lnSpc>
                <a:spcPct val="90000"/>
              </a:lnSpc>
            </a:pPr>
            <a:r>
              <a:rPr lang="zh-CN" altLang="en-US" sz="3200" b="1">
                <a:ea typeface="楷体_GB2312" pitchFamily="49" charset="-122"/>
              </a:rPr>
              <a:t>收集培训需求</a:t>
            </a:r>
            <a:endParaRPr lang="zh-CN" altLang="en-US" sz="3200" b="1">
              <a:ea typeface="楷体_GB2312" pitchFamily="49" charset="-122"/>
            </a:endParaRPr>
          </a:p>
          <a:p>
            <a:pPr lvl="0" eaLnBrk="1" hangingPunct="1">
              <a:lnSpc>
                <a:spcPct val="90000"/>
              </a:lnSpc>
            </a:pPr>
            <a:r>
              <a:rPr lang="zh-CN" altLang="en-US" sz="3200" b="1">
                <a:ea typeface="楷体_GB2312" pitchFamily="49" charset="-122"/>
              </a:rPr>
              <a:t>培训需求评估</a:t>
            </a:r>
            <a:endParaRPr lang="zh-CN" altLang="en-US" sz="3200" b="1">
              <a:ea typeface="楷体_GB2312" pitchFamily="49" charset="-122"/>
            </a:endParaRPr>
          </a:p>
          <a:p>
            <a:pPr lvl="0" eaLnBrk="1" hangingPunct="1">
              <a:lnSpc>
                <a:spcPct val="90000"/>
              </a:lnSpc>
            </a:pPr>
            <a:r>
              <a:rPr lang="zh-CN" altLang="en-US" sz="3200" b="1">
                <a:ea typeface="楷体_GB2312" pitchFamily="49" charset="-122"/>
              </a:rPr>
              <a:t>培训计划变更</a:t>
            </a:r>
            <a:endParaRPr lang="zh-CN" altLang="en-US" sz="3200" b="1">
              <a:ea typeface="楷体_GB2312" pitchFamily="49" charset="-122"/>
            </a:endParaRPr>
          </a:p>
          <a:p>
            <a:pPr lvl="0" eaLnBrk="1" hangingPunct="1">
              <a:lnSpc>
                <a:spcPct val="90000"/>
              </a:lnSpc>
            </a:pPr>
            <a:r>
              <a:rPr lang="zh-CN" altLang="en-US" sz="3200" b="1">
                <a:ea typeface="楷体_GB2312" pitchFamily="49" charset="-122"/>
              </a:rPr>
              <a:t>培训效果评估</a:t>
            </a:r>
            <a:endParaRPr lang="zh-CN" altLang="en-US" sz="3200" b="1">
              <a:ea typeface="楷体_GB2312" pitchFamily="49" charset="-122"/>
            </a:endParaRPr>
          </a:p>
          <a:p>
            <a:pPr lvl="0" eaLnBrk="1" hangingPunct="1">
              <a:lnSpc>
                <a:spcPct val="90000"/>
              </a:lnSpc>
            </a:pPr>
            <a:r>
              <a:rPr lang="zh-CN" altLang="en-US" sz="3200" b="1">
                <a:ea typeface="楷体_GB2312" pitchFamily="49" charset="-122"/>
              </a:rPr>
              <a:t>培训内容适用性评估</a:t>
            </a:r>
            <a:endParaRPr lang="zh-CN" altLang="en-US" sz="3200" b="1">
              <a:ea typeface="楷体_GB2312" pitchFamily="49" charset="-122"/>
            </a:endParaRPr>
          </a:p>
          <a:p>
            <a:pPr lvl="0" eaLnBrk="1" hangingPunct="1">
              <a:lnSpc>
                <a:spcPct val="90000"/>
              </a:lnSpc>
            </a:pPr>
            <a:r>
              <a:rPr lang="zh-CN" altLang="en-US" sz="3200" b="1">
                <a:ea typeface="楷体_GB2312" pitchFamily="49" charset="-122"/>
              </a:rPr>
              <a:t>绩效改进情况评估</a:t>
            </a:r>
            <a:endParaRPr lang="zh-CN" altLang="en-US" sz="3200" b="1">
              <a:ea typeface="楷体_GB2312" pitchFamily="49" charset="-122"/>
            </a:endParaRPr>
          </a:p>
          <a:p>
            <a:pPr lvl="0" eaLnBrk="1" hangingPunct="1">
              <a:lnSpc>
                <a:spcPct val="90000"/>
              </a:lnSpc>
              <a:buNone/>
            </a:pPr>
            <a:endParaRPr lang="zh-CN" altLang="en-US" sz="3200">
              <a:ea typeface="楷体_GB2312" pitchFamily="49" charset="-122"/>
            </a:endParaRPr>
          </a:p>
        </p:txBody>
      </p:sp>
    </p:spTree>
  </p:cSld>
  <p:clrMapOvr>
    <a:masterClrMapping/>
  </p:clrMapOvr>
  <p:transition/>
  <p:timing/>
</p:sld>
</file>

<file path=ppt/slides/slide3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36866"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E6420986-0612-4978-BB29-45CAFED177A9}" type="slidenum">
              <a:rPr kumimoji="0" lang="zh-CN" altLang="en-US" sz="2600" b="1">
                <a:solidFill>
                  <a:schemeClr val="bg1"/>
                </a:solidFill>
                <a:latin typeface="Arial"/>
              </a:rPr>
              <a:t>34</a:t>
            </a:fld>
            <a:endParaRPr kumimoji="0" lang="en-US" altLang="zh-CN" sz="2600" b="1">
              <a:solidFill>
                <a:schemeClr val="bg1"/>
              </a:solidFill>
              <a:latin typeface="Arial"/>
            </a:endParaRPr>
          </a:p>
        </p:txBody>
      </p:sp>
      <p:sp>
        <p:nvSpPr>
          <p:cNvPr id="36867"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绩效管理的角度</a:t>
            </a:r>
            <a:endParaRPr lang="zh-CN" altLang="en-US"/>
          </a:p>
        </p:txBody>
      </p:sp>
      <p:sp>
        <p:nvSpPr>
          <p:cNvPr id="36868"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30000"/>
              </a:lnSpc>
              <a:buNone/>
            </a:pPr>
            <a:r>
              <a:rPr lang="zh-CN" altLang="en-US" b="1"/>
              <a:t>          </a:t>
            </a:r>
            <a:r>
              <a:rPr lang="zh-CN" altLang="en-US" sz="3200" b="1">
                <a:ea typeface="楷体_GB2312" pitchFamily="49" charset="-122"/>
              </a:rPr>
              <a:t>从绩效管理的角度，为充分发挥培训工作对业务发展的推动作用，企业还需配套地建立合理的考核指标体系和绩效工资系统，并在此基础上开发和建立内部课程体系，以指导和推动绩效管理的培训工作。</a:t>
            </a:r>
            <a:endParaRPr lang="zh-CN" altLang="en-US" sz="3200" b="1">
              <a:ea typeface="楷体_GB2312" pitchFamily="49" charset="-122"/>
            </a:endParaRPr>
          </a:p>
        </p:txBody>
      </p:sp>
    </p:spTree>
  </p:cSld>
  <p:clrMapOvr>
    <a:masterClrMapping/>
  </p:clrMapOvr>
  <p:transition/>
  <p:timing/>
</p:sld>
</file>

<file path=ppt/slides/slide3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37890"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A032E87E-6019-4A88-9CF2-471085576451}" type="slidenum">
              <a:rPr kumimoji="0" lang="zh-CN" altLang="en-US" sz="2600" b="1">
                <a:solidFill>
                  <a:schemeClr val="bg1"/>
                </a:solidFill>
                <a:latin typeface="Arial"/>
              </a:rPr>
              <a:t>35</a:t>
            </a:fld>
            <a:endParaRPr kumimoji="0" lang="en-US" altLang="zh-CN" sz="2600" b="1">
              <a:solidFill>
                <a:schemeClr val="bg1"/>
              </a:solidFill>
              <a:latin typeface="Arial"/>
            </a:endParaRPr>
          </a:p>
        </p:txBody>
      </p:sp>
      <p:sp>
        <p:nvSpPr>
          <p:cNvPr id="37891"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企业战略的角度</a:t>
            </a:r>
            <a:endParaRPr lang="zh-CN" altLang="en-US"/>
          </a:p>
        </p:txBody>
      </p:sp>
      <p:sp>
        <p:nvSpPr>
          <p:cNvPr id="37892"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25000"/>
              </a:lnSpc>
              <a:buNone/>
            </a:pPr>
            <a:r>
              <a:rPr lang="zh-CN" altLang="en-US" sz="3200" b="1">
                <a:ea typeface="楷体_GB2312" pitchFamily="49" charset="-122"/>
              </a:rPr>
              <a:t>          从企业战略的角度，应明确绩效管理的培训对企业发展的战略意义，创造条件以逐步提高绩效管理在企业的地位，促使绩效管理由行政事务性工作向战略性工作的转移。</a:t>
            </a:r>
            <a:endParaRPr lang="zh-CN" altLang="en-US" sz="3200" b="1">
              <a:ea typeface="楷体_GB2312" pitchFamily="49" charset="-122"/>
            </a:endParaRPr>
          </a:p>
          <a:p>
            <a:pPr lvl="0" eaLnBrk="1" hangingPunct="1">
              <a:lnSpc>
                <a:spcPct val="125000"/>
              </a:lnSpc>
            </a:pPr>
            <a:endParaRPr lang="zh-CN" altLang="en-US" sz="3200">
              <a:ea typeface="楷体_GB2312" pitchFamily="49" charset="-122"/>
            </a:endParaRPr>
          </a:p>
        </p:txBody>
      </p:sp>
      <p:grpSp>
        <p:nvGrpSpPr>
          <p:cNvPr id="37893" name="Group 5"/>
          <p:cNvGrpSpPr/>
          <p:nvPr/>
        </p:nvGrpSpPr>
        <p:grpSpPr>
          <a:xfrm>
            <a:off x="6084888" y="4652962"/>
            <a:ext cx="2678112" cy="1828800"/>
            <a:chOff x="4409" y="2530"/>
            <a:chExt cx="1281" cy="1510"/>
          </a:xfrm>
        </p:grpSpPr>
        <p:sp>
          <p:nvSpPr>
            <p:cNvPr id="37894" name="Freeform 6"/>
            <p:cNvSpPr/>
            <p:nvPr/>
          </p:nvSpPr>
          <p:spPr bwMode="auto">
            <a:xfrm>
              <a:off x="4414" y="2540"/>
              <a:ext cx="1203" cy="786"/>
            </a:xfrm>
            <a:custGeom>
              <a:gdLst>
                <a:gd name="GT0" fmla="+- l w 0"/>
                <a:gd name="GT1" fmla="+- t h 0"/>
              </a:gdLst>
              <a:cxnLst>
                <a:cxn ang="0">
                  <a:pos x="11" y="0"/>
                </a:cxn>
                <a:cxn ang="0">
                  <a:pos x="67" y="3"/>
                </a:cxn>
                <a:cxn ang="0">
                  <a:pos x="117" y="4"/>
                </a:cxn>
                <a:cxn ang="0">
                  <a:pos x="178" y="8"/>
                </a:cxn>
                <a:cxn ang="0">
                  <a:pos x="268" y="11"/>
                </a:cxn>
                <a:cxn ang="0">
                  <a:pos x="362" y="11"/>
                </a:cxn>
                <a:cxn ang="0">
                  <a:pos x="427" y="11"/>
                </a:cxn>
                <a:cxn ang="0">
                  <a:pos x="493" y="9"/>
                </a:cxn>
                <a:cxn ang="0">
                  <a:pos x="550" y="8"/>
                </a:cxn>
                <a:cxn ang="0">
                  <a:pos x="584" y="7"/>
                </a:cxn>
                <a:cxn ang="0">
                  <a:pos x="589" y="26"/>
                </a:cxn>
                <a:cxn ang="0">
                  <a:pos x="580" y="86"/>
                </a:cxn>
                <a:cxn ang="0">
                  <a:pos x="579" y="127"/>
                </a:cxn>
                <a:cxn ang="0">
                  <a:pos x="581" y="189"/>
                </a:cxn>
                <a:cxn ang="0">
                  <a:pos x="585" y="248"/>
                </a:cxn>
                <a:cxn ang="0">
                  <a:pos x="593" y="305"/>
                </a:cxn>
                <a:cxn ang="0">
                  <a:pos x="601" y="357"/>
                </a:cxn>
                <a:cxn ang="0">
                  <a:pos x="601" y="399"/>
                </a:cxn>
                <a:cxn ang="0">
                  <a:pos x="599" y="410"/>
                </a:cxn>
                <a:cxn ang="0">
                  <a:pos x="578" y="402"/>
                </a:cxn>
                <a:cxn ang="0">
                  <a:pos x="500" y="401"/>
                </a:cxn>
                <a:cxn ang="0">
                  <a:pos x="417" y="399"/>
                </a:cxn>
                <a:cxn ang="0">
                  <a:pos x="359" y="397"/>
                </a:cxn>
                <a:cxn ang="0">
                  <a:pos x="273" y="397"/>
                </a:cxn>
                <a:cxn ang="0">
                  <a:pos x="178" y="396"/>
                </a:cxn>
                <a:cxn ang="0">
                  <a:pos x="91" y="395"/>
                </a:cxn>
                <a:cxn ang="0">
                  <a:pos x="16" y="397"/>
                </a:cxn>
                <a:cxn ang="0">
                  <a:pos x="15" y="329"/>
                </a:cxn>
                <a:cxn ang="0">
                  <a:pos x="7" y="250"/>
                </a:cxn>
                <a:cxn ang="0">
                  <a:pos x="5" y="168"/>
                </a:cxn>
                <a:cxn ang="0">
                  <a:pos x="0" y="101"/>
                </a:cxn>
                <a:cxn ang="0">
                  <a:pos x="1" y="45"/>
                </a:cxn>
                <a:cxn ang="0">
                  <a:pos x="1" y="13"/>
                </a:cxn>
                <a:cxn ang="0">
                  <a:pos x="11" y="0"/>
                </a:cxn>
              </a:cxnLst>
              <a:rect l="l" t="t" r="GT0" b="GT1"/>
              <a:pathLst>
                <a:path w="2408" h="1508">
                  <a:moveTo>
                    <a:pt x="44" y="0"/>
                  </a:moveTo>
                  <a:lnTo>
                    <a:pt x="270" y="12"/>
                  </a:lnTo>
                  <a:lnTo>
                    <a:pt x="471" y="14"/>
                  </a:lnTo>
                  <a:lnTo>
                    <a:pt x="715" y="28"/>
                  </a:lnTo>
                  <a:lnTo>
                    <a:pt x="1075" y="40"/>
                  </a:lnTo>
                  <a:lnTo>
                    <a:pt x="1452" y="43"/>
                  </a:lnTo>
                  <a:lnTo>
                    <a:pt x="1709" y="40"/>
                  </a:lnTo>
                  <a:lnTo>
                    <a:pt x="1976" y="33"/>
                  </a:lnTo>
                  <a:lnTo>
                    <a:pt x="2202" y="28"/>
                  </a:lnTo>
                  <a:lnTo>
                    <a:pt x="2340" y="24"/>
                  </a:lnTo>
                  <a:lnTo>
                    <a:pt x="2360" y="96"/>
                  </a:lnTo>
                  <a:lnTo>
                    <a:pt x="2321" y="316"/>
                  </a:lnTo>
                  <a:lnTo>
                    <a:pt x="2319" y="469"/>
                  </a:lnTo>
                  <a:lnTo>
                    <a:pt x="2325" y="696"/>
                  </a:lnTo>
                  <a:lnTo>
                    <a:pt x="2341" y="914"/>
                  </a:lnTo>
                  <a:lnTo>
                    <a:pt x="2374" y="1122"/>
                  </a:lnTo>
                  <a:lnTo>
                    <a:pt x="2406" y="1314"/>
                  </a:lnTo>
                  <a:lnTo>
                    <a:pt x="2408" y="1467"/>
                  </a:lnTo>
                  <a:lnTo>
                    <a:pt x="2398" y="1508"/>
                  </a:lnTo>
                  <a:lnTo>
                    <a:pt x="2314" y="1480"/>
                  </a:lnTo>
                  <a:lnTo>
                    <a:pt x="2003" y="1476"/>
                  </a:lnTo>
                  <a:lnTo>
                    <a:pt x="1671" y="1467"/>
                  </a:lnTo>
                  <a:lnTo>
                    <a:pt x="1439" y="1460"/>
                  </a:lnTo>
                  <a:lnTo>
                    <a:pt x="1094" y="1460"/>
                  </a:lnTo>
                  <a:lnTo>
                    <a:pt x="715" y="1457"/>
                  </a:lnTo>
                  <a:lnTo>
                    <a:pt x="366" y="1455"/>
                  </a:lnTo>
                  <a:lnTo>
                    <a:pt x="65" y="1460"/>
                  </a:lnTo>
                  <a:lnTo>
                    <a:pt x="61" y="1213"/>
                  </a:lnTo>
                  <a:lnTo>
                    <a:pt x="31" y="921"/>
                  </a:lnTo>
                  <a:lnTo>
                    <a:pt x="20" y="617"/>
                  </a:lnTo>
                  <a:lnTo>
                    <a:pt x="0" y="373"/>
                  </a:lnTo>
                  <a:lnTo>
                    <a:pt x="4" y="165"/>
                  </a:lnTo>
                  <a:lnTo>
                    <a:pt x="4" y="47"/>
                  </a:lnTo>
                  <a:lnTo>
                    <a:pt x="44" y="0"/>
                  </a:lnTo>
                  <a:close/>
                </a:path>
              </a:pathLst>
            </a:custGeom>
            <a:solidFill>
              <a:srgbClr val="FFFFFF"/>
            </a:solidFill>
            <a:ln w="9525">
              <a:noFill/>
              <a:round/>
            </a:ln>
          </p:spPr>
        </p:sp>
        <p:sp>
          <p:nvSpPr>
            <p:cNvPr id="37895" name="Freeform 7"/>
            <p:cNvSpPr/>
            <p:nvPr/>
          </p:nvSpPr>
          <p:spPr bwMode="auto">
            <a:xfrm>
              <a:off x="5326" y="2852"/>
              <a:ext cx="219" cy="184"/>
            </a:xfrm>
            <a:custGeom>
              <a:gdLst>
                <a:gd name="GT0" fmla="+- l w 0"/>
                <a:gd name="GT1" fmla="+- t h 0"/>
              </a:gdLst>
              <a:cxnLst>
                <a:cxn ang="0">
                  <a:pos x="67" y="0"/>
                </a:cxn>
                <a:cxn ang="0">
                  <a:pos x="110" y="95"/>
                </a:cxn>
                <a:cxn ang="0">
                  <a:pos x="7" y="95"/>
                </a:cxn>
                <a:cxn ang="0">
                  <a:pos x="0" y="88"/>
                </a:cxn>
                <a:cxn ang="0">
                  <a:pos x="28" y="49"/>
                </a:cxn>
                <a:cxn ang="0">
                  <a:pos x="67" y="0"/>
                </a:cxn>
              </a:cxnLst>
              <a:rect l="l" t="t" r="GT0" b="GT1"/>
              <a:pathLst>
                <a:path w="437" h="355">
                  <a:moveTo>
                    <a:pt x="265" y="0"/>
                  </a:moveTo>
                  <a:lnTo>
                    <a:pt x="437" y="355"/>
                  </a:lnTo>
                  <a:lnTo>
                    <a:pt x="26" y="355"/>
                  </a:lnTo>
                  <a:lnTo>
                    <a:pt x="0" y="328"/>
                  </a:lnTo>
                  <a:lnTo>
                    <a:pt x="110" y="184"/>
                  </a:lnTo>
                  <a:lnTo>
                    <a:pt x="265" y="0"/>
                  </a:lnTo>
                  <a:close/>
                </a:path>
              </a:pathLst>
            </a:custGeom>
            <a:solidFill>
              <a:srgbClr val="F1EBDA"/>
            </a:solidFill>
            <a:ln w="9525">
              <a:noFill/>
              <a:round/>
            </a:ln>
          </p:spPr>
        </p:sp>
        <p:sp>
          <p:nvSpPr>
            <p:cNvPr id="37896" name="Freeform 8"/>
            <p:cNvSpPr/>
            <p:nvPr/>
          </p:nvSpPr>
          <p:spPr bwMode="auto">
            <a:xfrm>
              <a:off x="4789" y="2614"/>
              <a:ext cx="613" cy="106"/>
            </a:xfrm>
            <a:custGeom>
              <a:gdLst>
                <a:gd name="GT0" fmla="+- l w 0"/>
                <a:gd name="GT1" fmla="+- t h 0"/>
              </a:gdLst>
              <a:cxnLst>
                <a:cxn ang="0">
                  <a:pos x="2" y="0"/>
                </a:cxn>
                <a:cxn ang="0">
                  <a:pos x="0" y="51"/>
                </a:cxn>
                <a:cxn ang="0">
                  <a:pos x="158" y="54"/>
                </a:cxn>
                <a:cxn ang="0">
                  <a:pos x="307" y="56"/>
                </a:cxn>
                <a:cxn ang="0">
                  <a:pos x="304" y="4"/>
                </a:cxn>
                <a:cxn ang="0">
                  <a:pos x="206" y="3"/>
                </a:cxn>
                <a:cxn ang="0">
                  <a:pos x="100" y="1"/>
                </a:cxn>
                <a:cxn ang="0">
                  <a:pos x="2" y="0"/>
                </a:cxn>
              </a:cxnLst>
              <a:rect l="l" t="t" r="GT0" b="GT1"/>
              <a:pathLst>
                <a:path w="1225" h="201">
                  <a:moveTo>
                    <a:pt x="7" y="0"/>
                  </a:moveTo>
                  <a:lnTo>
                    <a:pt x="0" y="183"/>
                  </a:lnTo>
                  <a:lnTo>
                    <a:pt x="632" y="194"/>
                  </a:lnTo>
                  <a:lnTo>
                    <a:pt x="1225" y="201"/>
                  </a:lnTo>
                  <a:lnTo>
                    <a:pt x="1216" y="14"/>
                  </a:lnTo>
                  <a:lnTo>
                    <a:pt x="823" y="9"/>
                  </a:lnTo>
                  <a:lnTo>
                    <a:pt x="399" y="2"/>
                  </a:lnTo>
                  <a:lnTo>
                    <a:pt x="7" y="0"/>
                  </a:lnTo>
                  <a:close/>
                </a:path>
              </a:pathLst>
            </a:custGeom>
            <a:solidFill>
              <a:srgbClr val="F1EBDA"/>
            </a:solidFill>
            <a:ln w="9525">
              <a:noFill/>
              <a:round/>
            </a:ln>
          </p:spPr>
        </p:sp>
        <p:sp>
          <p:nvSpPr>
            <p:cNvPr id="37897" name="Freeform 9"/>
            <p:cNvSpPr/>
            <p:nvPr/>
          </p:nvSpPr>
          <p:spPr bwMode="auto">
            <a:xfrm>
              <a:off x="4472" y="2842"/>
              <a:ext cx="492" cy="133"/>
            </a:xfrm>
            <a:custGeom>
              <a:gdLst>
                <a:gd name="GT0" fmla="+- l w 0"/>
                <a:gd name="GT1" fmla="+- t h 0"/>
              </a:gdLst>
              <a:cxnLst>
                <a:cxn ang="0">
                  <a:pos x="7" y="0"/>
                </a:cxn>
                <a:cxn ang="0">
                  <a:pos x="2" y="19"/>
                </a:cxn>
                <a:cxn ang="0">
                  <a:pos x="0" y="50"/>
                </a:cxn>
                <a:cxn ang="0">
                  <a:pos x="2" y="67"/>
                </a:cxn>
                <a:cxn ang="0">
                  <a:pos x="161" y="68"/>
                </a:cxn>
                <a:cxn ang="0">
                  <a:pos x="242" y="70"/>
                </a:cxn>
                <a:cxn ang="0">
                  <a:pos x="246" y="20"/>
                </a:cxn>
                <a:cxn ang="0">
                  <a:pos x="246" y="1"/>
                </a:cxn>
                <a:cxn ang="0">
                  <a:pos x="121" y="2"/>
                </a:cxn>
                <a:cxn ang="0">
                  <a:pos x="7" y="0"/>
                </a:cxn>
              </a:cxnLst>
              <a:rect l="l" t="t" r="GT0" b="GT1"/>
              <a:pathLst>
                <a:path w="983" h="253">
                  <a:moveTo>
                    <a:pt x="27" y="0"/>
                  </a:moveTo>
                  <a:lnTo>
                    <a:pt x="7" y="68"/>
                  </a:lnTo>
                  <a:lnTo>
                    <a:pt x="0" y="180"/>
                  </a:lnTo>
                  <a:lnTo>
                    <a:pt x="7" y="244"/>
                  </a:lnTo>
                  <a:lnTo>
                    <a:pt x="641" y="246"/>
                  </a:lnTo>
                  <a:lnTo>
                    <a:pt x="965" y="253"/>
                  </a:lnTo>
                  <a:lnTo>
                    <a:pt x="983" y="73"/>
                  </a:lnTo>
                  <a:lnTo>
                    <a:pt x="983" y="2"/>
                  </a:lnTo>
                  <a:lnTo>
                    <a:pt x="483" y="7"/>
                  </a:lnTo>
                  <a:lnTo>
                    <a:pt x="27" y="0"/>
                  </a:lnTo>
                  <a:close/>
                </a:path>
              </a:pathLst>
            </a:custGeom>
            <a:solidFill>
              <a:srgbClr val="F1EBDA"/>
            </a:solidFill>
            <a:ln w="9525">
              <a:noFill/>
              <a:round/>
            </a:ln>
          </p:spPr>
        </p:sp>
        <p:sp>
          <p:nvSpPr>
            <p:cNvPr id="37898" name="Freeform 10"/>
            <p:cNvSpPr/>
            <p:nvPr/>
          </p:nvSpPr>
          <p:spPr bwMode="auto">
            <a:xfrm>
              <a:off x="5411" y="3741"/>
              <a:ext cx="246" cy="145"/>
            </a:xfrm>
            <a:custGeom>
              <a:gdLst>
                <a:gd name="GT0" fmla="+- l w 0"/>
                <a:gd name="GT1" fmla="+- t h 0"/>
              </a:gdLst>
              <a:cxnLst>
                <a:cxn ang="0">
                  <a:pos x="73" y="0"/>
                </a:cxn>
                <a:cxn ang="0">
                  <a:pos x="101" y="38"/>
                </a:cxn>
                <a:cxn ang="0">
                  <a:pos x="123" y="64"/>
                </a:cxn>
                <a:cxn ang="0">
                  <a:pos x="120" y="71"/>
                </a:cxn>
                <a:cxn ang="0">
                  <a:pos x="29" y="75"/>
                </a:cxn>
                <a:cxn ang="0">
                  <a:pos x="3" y="73"/>
                </a:cxn>
                <a:cxn ang="0">
                  <a:pos x="0" y="68"/>
                </a:cxn>
                <a:cxn ang="0">
                  <a:pos x="3" y="59"/>
                </a:cxn>
                <a:cxn ang="0">
                  <a:pos x="58" y="14"/>
                </a:cxn>
                <a:cxn ang="0">
                  <a:pos x="73" y="0"/>
                </a:cxn>
              </a:cxnLst>
              <a:rect l="l" t="t" r="GT0" b="GT1"/>
              <a:pathLst>
                <a:path w="491" h="279">
                  <a:moveTo>
                    <a:pt x="292" y="0"/>
                  </a:moveTo>
                  <a:lnTo>
                    <a:pt x="402" y="141"/>
                  </a:lnTo>
                  <a:lnTo>
                    <a:pt x="491" y="236"/>
                  </a:lnTo>
                  <a:lnTo>
                    <a:pt x="478" y="262"/>
                  </a:lnTo>
                  <a:lnTo>
                    <a:pt x="116" y="279"/>
                  </a:lnTo>
                  <a:lnTo>
                    <a:pt x="11" y="269"/>
                  </a:lnTo>
                  <a:lnTo>
                    <a:pt x="0" y="253"/>
                  </a:lnTo>
                  <a:lnTo>
                    <a:pt x="11" y="220"/>
                  </a:lnTo>
                  <a:lnTo>
                    <a:pt x="231" y="51"/>
                  </a:lnTo>
                  <a:lnTo>
                    <a:pt x="292" y="0"/>
                  </a:lnTo>
                  <a:close/>
                </a:path>
              </a:pathLst>
            </a:custGeom>
            <a:solidFill>
              <a:srgbClr val="F1EBDA"/>
            </a:solidFill>
            <a:ln w="9525">
              <a:noFill/>
              <a:round/>
            </a:ln>
          </p:spPr>
        </p:sp>
        <p:sp>
          <p:nvSpPr>
            <p:cNvPr id="37899" name="Freeform 11"/>
            <p:cNvSpPr/>
            <p:nvPr/>
          </p:nvSpPr>
          <p:spPr bwMode="auto">
            <a:xfrm>
              <a:off x="4558" y="3555"/>
              <a:ext cx="1124" cy="479"/>
            </a:xfrm>
            <a:custGeom>
              <a:gdLst>
                <a:gd name="GT0" fmla="+- l w 0"/>
                <a:gd name="GT1" fmla="+- t h 0"/>
              </a:gdLst>
              <a:cxnLst>
                <a:cxn ang="0">
                  <a:pos x="195" y="57"/>
                </a:cxn>
                <a:cxn ang="0">
                  <a:pos x="91" y="8"/>
                </a:cxn>
                <a:cxn ang="0">
                  <a:pos x="45" y="4"/>
                </a:cxn>
                <a:cxn ang="0">
                  <a:pos x="6" y="21"/>
                </a:cxn>
                <a:cxn ang="0">
                  <a:pos x="6" y="41"/>
                </a:cxn>
                <a:cxn ang="0">
                  <a:pos x="99" y="78"/>
                </a:cxn>
                <a:cxn ang="0">
                  <a:pos x="41" y="93"/>
                </a:cxn>
                <a:cxn ang="0">
                  <a:pos x="104" y="122"/>
                </a:cxn>
                <a:cxn ang="0">
                  <a:pos x="118" y="86"/>
                </a:cxn>
                <a:cxn ang="0">
                  <a:pos x="165" y="162"/>
                </a:cxn>
                <a:cxn ang="0">
                  <a:pos x="89" y="163"/>
                </a:cxn>
                <a:cxn ang="0">
                  <a:pos x="72" y="200"/>
                </a:cxn>
                <a:cxn ang="0">
                  <a:pos x="94" y="207"/>
                </a:cxn>
                <a:cxn ang="0">
                  <a:pos x="217" y="198"/>
                </a:cxn>
                <a:cxn ang="0">
                  <a:pos x="308" y="196"/>
                </a:cxn>
                <a:cxn ang="0">
                  <a:pos x="349" y="188"/>
                </a:cxn>
                <a:cxn ang="0">
                  <a:pos x="405" y="229"/>
                </a:cxn>
                <a:cxn ang="0">
                  <a:pos x="464" y="239"/>
                </a:cxn>
                <a:cxn ang="0">
                  <a:pos x="471" y="219"/>
                </a:cxn>
                <a:cxn ang="0">
                  <a:pos x="400" y="171"/>
                </a:cxn>
                <a:cxn ang="0">
                  <a:pos x="323" y="130"/>
                </a:cxn>
                <a:cxn ang="0">
                  <a:pos x="381" y="108"/>
                </a:cxn>
                <a:cxn ang="0">
                  <a:pos x="449" y="85"/>
                </a:cxn>
                <a:cxn ang="0">
                  <a:pos x="516" y="61"/>
                </a:cxn>
                <a:cxn ang="0">
                  <a:pos x="557" y="56"/>
                </a:cxn>
                <a:cxn ang="0">
                  <a:pos x="561" y="36"/>
                </a:cxn>
                <a:cxn ang="0">
                  <a:pos x="542" y="19"/>
                </a:cxn>
                <a:cxn ang="0">
                  <a:pos x="518" y="19"/>
                </a:cxn>
                <a:cxn ang="0">
                  <a:pos x="486" y="33"/>
                </a:cxn>
                <a:cxn ang="0">
                  <a:pos x="425" y="56"/>
                </a:cxn>
                <a:cxn ang="0">
                  <a:pos x="357" y="83"/>
                </a:cxn>
                <a:cxn ang="0">
                  <a:pos x="312" y="91"/>
                </a:cxn>
                <a:cxn ang="0">
                  <a:pos x="255" y="100"/>
                </a:cxn>
              </a:cxnLst>
              <a:rect l="l" t="t" r="GT0" b="GT1"/>
              <a:pathLst>
                <a:path w="2249" h="920">
                  <a:moveTo>
                    <a:pt x="1021" y="370"/>
                  </a:moveTo>
                  <a:lnTo>
                    <a:pt x="783" y="211"/>
                  </a:lnTo>
                  <a:lnTo>
                    <a:pt x="536" y="109"/>
                  </a:lnTo>
                  <a:lnTo>
                    <a:pt x="365" y="28"/>
                  </a:lnTo>
                  <a:lnTo>
                    <a:pt x="237" y="0"/>
                  </a:lnTo>
                  <a:lnTo>
                    <a:pt x="183" y="13"/>
                  </a:lnTo>
                  <a:lnTo>
                    <a:pt x="73" y="70"/>
                  </a:lnTo>
                  <a:lnTo>
                    <a:pt x="24" y="77"/>
                  </a:lnTo>
                  <a:lnTo>
                    <a:pt x="0" y="103"/>
                  </a:lnTo>
                  <a:lnTo>
                    <a:pt x="24" y="152"/>
                  </a:lnTo>
                  <a:lnTo>
                    <a:pt x="185" y="218"/>
                  </a:lnTo>
                  <a:lnTo>
                    <a:pt x="398" y="288"/>
                  </a:lnTo>
                  <a:lnTo>
                    <a:pt x="218" y="323"/>
                  </a:lnTo>
                  <a:lnTo>
                    <a:pt x="165" y="344"/>
                  </a:lnTo>
                  <a:lnTo>
                    <a:pt x="191" y="363"/>
                  </a:lnTo>
                  <a:lnTo>
                    <a:pt x="417" y="452"/>
                  </a:lnTo>
                  <a:lnTo>
                    <a:pt x="426" y="451"/>
                  </a:lnTo>
                  <a:lnTo>
                    <a:pt x="472" y="318"/>
                  </a:lnTo>
                  <a:lnTo>
                    <a:pt x="656" y="396"/>
                  </a:lnTo>
                  <a:lnTo>
                    <a:pt x="663" y="597"/>
                  </a:lnTo>
                  <a:lnTo>
                    <a:pt x="518" y="602"/>
                  </a:lnTo>
                  <a:lnTo>
                    <a:pt x="358" y="604"/>
                  </a:lnTo>
                  <a:lnTo>
                    <a:pt x="332" y="616"/>
                  </a:lnTo>
                  <a:lnTo>
                    <a:pt x="290" y="739"/>
                  </a:lnTo>
                  <a:lnTo>
                    <a:pt x="299" y="768"/>
                  </a:lnTo>
                  <a:lnTo>
                    <a:pt x="378" y="763"/>
                  </a:lnTo>
                  <a:lnTo>
                    <a:pt x="591" y="744"/>
                  </a:lnTo>
                  <a:lnTo>
                    <a:pt x="871" y="730"/>
                  </a:lnTo>
                  <a:lnTo>
                    <a:pt x="1108" y="723"/>
                  </a:lnTo>
                  <a:lnTo>
                    <a:pt x="1235" y="723"/>
                  </a:lnTo>
                  <a:lnTo>
                    <a:pt x="1387" y="739"/>
                  </a:lnTo>
                  <a:lnTo>
                    <a:pt x="1398" y="693"/>
                  </a:lnTo>
                  <a:lnTo>
                    <a:pt x="1518" y="763"/>
                  </a:lnTo>
                  <a:lnTo>
                    <a:pt x="1621" y="843"/>
                  </a:lnTo>
                  <a:lnTo>
                    <a:pt x="1751" y="920"/>
                  </a:lnTo>
                  <a:lnTo>
                    <a:pt x="1859" y="882"/>
                  </a:lnTo>
                  <a:lnTo>
                    <a:pt x="1896" y="843"/>
                  </a:lnTo>
                  <a:lnTo>
                    <a:pt x="1885" y="807"/>
                  </a:lnTo>
                  <a:lnTo>
                    <a:pt x="1744" y="726"/>
                  </a:lnTo>
                  <a:lnTo>
                    <a:pt x="1600" y="630"/>
                  </a:lnTo>
                  <a:lnTo>
                    <a:pt x="1446" y="536"/>
                  </a:lnTo>
                  <a:lnTo>
                    <a:pt x="1293" y="478"/>
                  </a:lnTo>
                  <a:lnTo>
                    <a:pt x="1341" y="447"/>
                  </a:lnTo>
                  <a:lnTo>
                    <a:pt x="1525" y="400"/>
                  </a:lnTo>
                  <a:lnTo>
                    <a:pt x="1687" y="337"/>
                  </a:lnTo>
                  <a:lnTo>
                    <a:pt x="1799" y="313"/>
                  </a:lnTo>
                  <a:lnTo>
                    <a:pt x="1926" y="267"/>
                  </a:lnTo>
                  <a:lnTo>
                    <a:pt x="2065" y="224"/>
                  </a:lnTo>
                  <a:lnTo>
                    <a:pt x="2163" y="203"/>
                  </a:lnTo>
                  <a:lnTo>
                    <a:pt x="2229" y="206"/>
                  </a:lnTo>
                  <a:lnTo>
                    <a:pt x="2249" y="178"/>
                  </a:lnTo>
                  <a:lnTo>
                    <a:pt x="2245" y="133"/>
                  </a:lnTo>
                  <a:lnTo>
                    <a:pt x="2242" y="117"/>
                  </a:lnTo>
                  <a:lnTo>
                    <a:pt x="2170" y="70"/>
                  </a:lnTo>
                  <a:lnTo>
                    <a:pt x="2117" y="67"/>
                  </a:lnTo>
                  <a:lnTo>
                    <a:pt x="2073" y="72"/>
                  </a:lnTo>
                  <a:lnTo>
                    <a:pt x="2016" y="103"/>
                  </a:lnTo>
                  <a:lnTo>
                    <a:pt x="1944" y="122"/>
                  </a:lnTo>
                  <a:lnTo>
                    <a:pt x="1823" y="164"/>
                  </a:lnTo>
                  <a:lnTo>
                    <a:pt x="1700" y="206"/>
                  </a:lnTo>
                  <a:lnTo>
                    <a:pt x="1573" y="250"/>
                  </a:lnTo>
                  <a:lnTo>
                    <a:pt x="1428" y="307"/>
                  </a:lnTo>
                  <a:lnTo>
                    <a:pt x="1338" y="320"/>
                  </a:lnTo>
                  <a:lnTo>
                    <a:pt x="1251" y="337"/>
                  </a:lnTo>
                  <a:lnTo>
                    <a:pt x="1128" y="356"/>
                  </a:lnTo>
                  <a:lnTo>
                    <a:pt x="1021" y="370"/>
                  </a:lnTo>
                  <a:close/>
                </a:path>
              </a:pathLst>
            </a:custGeom>
            <a:solidFill>
              <a:srgbClr val="F1EBDA"/>
            </a:solidFill>
            <a:ln w="9525">
              <a:noFill/>
              <a:round/>
            </a:ln>
          </p:spPr>
        </p:sp>
        <p:grpSp>
          <p:nvGrpSpPr>
            <p:cNvPr id="37900" name="Group 12"/>
            <p:cNvGrpSpPr/>
            <p:nvPr/>
          </p:nvGrpSpPr>
          <p:grpSpPr>
            <a:xfrm>
              <a:off x="4552" y="3548"/>
              <a:ext cx="1138" cy="492"/>
              <a:chOff x="4552" y="3568"/>
              <a:chExt cx="1138" cy="472"/>
            </a:xfrm>
          </p:grpSpPr>
          <p:sp>
            <p:nvSpPr>
              <p:cNvPr id="37920" name="Freeform 13"/>
              <p:cNvSpPr/>
              <p:nvPr/>
            </p:nvSpPr>
            <p:spPr bwMode="auto">
              <a:xfrm>
                <a:off x="5040" y="3596"/>
                <a:ext cx="650" cy="245"/>
              </a:xfrm>
              <a:custGeom>
                <a:gdLst>
                  <a:gd name="GT0" fmla="+- l w 0"/>
                  <a:gd name="GT1" fmla="+- t h 0"/>
                </a:gdLst>
                <a:cxnLst>
                  <a:cxn ang="0">
                    <a:pos x="231" y="21"/>
                  </a:cxn>
                  <a:cxn ang="0">
                    <a:pos x="275" y="3"/>
                  </a:cxn>
                  <a:cxn ang="0">
                    <a:pos x="305" y="6"/>
                  </a:cxn>
                  <a:cxn ang="0">
                    <a:pos x="295" y="8"/>
                  </a:cxn>
                  <a:cxn ang="0">
                    <a:pos x="272" y="14"/>
                  </a:cxn>
                  <a:cxn ang="0">
                    <a:pos x="228" y="27"/>
                  </a:cxn>
                  <a:cxn ang="0">
                    <a:pos x="173" y="47"/>
                  </a:cxn>
                  <a:cxn ang="0">
                    <a:pos x="114" y="69"/>
                  </a:cxn>
                  <a:cxn ang="0">
                    <a:pos x="40" y="80"/>
                  </a:cxn>
                  <a:cxn ang="0">
                    <a:pos x="9" y="87"/>
                  </a:cxn>
                  <a:cxn ang="0">
                    <a:pos x="43" y="108"/>
                  </a:cxn>
                  <a:cxn ang="0">
                    <a:pos x="78" y="108"/>
                  </a:cxn>
                  <a:cxn ang="0">
                    <a:pos x="122" y="90"/>
                  </a:cxn>
                  <a:cxn ang="0">
                    <a:pos x="182" y="69"/>
                  </a:cxn>
                  <a:cxn ang="0">
                    <a:pos x="240" y="54"/>
                  </a:cxn>
                  <a:cxn ang="0">
                    <a:pos x="291" y="39"/>
                  </a:cxn>
                  <a:cxn ang="0">
                    <a:pos x="318" y="33"/>
                  </a:cxn>
                  <a:cxn ang="0">
                    <a:pos x="317" y="19"/>
                  </a:cxn>
                  <a:cxn ang="0">
                    <a:pos x="323" y="23"/>
                  </a:cxn>
                  <a:cxn ang="0">
                    <a:pos x="317" y="42"/>
                  </a:cxn>
                  <a:cxn ang="0">
                    <a:pos x="268" y="51"/>
                  </a:cxn>
                  <a:cxn ang="0">
                    <a:pos x="222" y="65"/>
                  </a:cxn>
                  <a:cxn ang="0">
                    <a:pos x="183" y="76"/>
                  </a:cxn>
                  <a:cxn ang="0">
                    <a:pos x="148" y="88"/>
                  </a:cxn>
                  <a:cxn ang="0">
                    <a:pos x="108" y="100"/>
                  </a:cxn>
                  <a:cxn ang="0">
                    <a:pos x="81" y="113"/>
                  </a:cxn>
                  <a:cxn ang="0">
                    <a:pos x="54" y="123"/>
                  </a:cxn>
                  <a:cxn ang="0">
                    <a:pos x="45" y="116"/>
                  </a:cxn>
                  <a:cxn ang="0">
                    <a:pos x="8" y="98"/>
                  </a:cxn>
                  <a:cxn ang="0">
                    <a:pos x="5" y="85"/>
                  </a:cxn>
                  <a:cxn ang="0">
                    <a:pos x="36" y="76"/>
                  </a:cxn>
                  <a:cxn ang="0">
                    <a:pos x="90" y="68"/>
                  </a:cxn>
                  <a:cxn ang="0">
                    <a:pos x="137" y="55"/>
                  </a:cxn>
                  <a:cxn ang="0">
                    <a:pos x="192" y="34"/>
                  </a:cxn>
                </a:cxnLst>
                <a:rect l="l" t="t" r="GT0" b="GT1"/>
                <a:pathLst>
                  <a:path w="1300" h="488">
                    <a:moveTo>
                      <a:pt x="765" y="134"/>
                    </a:moveTo>
                    <a:lnTo>
                      <a:pt x="923" y="83"/>
                    </a:lnTo>
                    <a:lnTo>
                      <a:pt x="1013" y="63"/>
                    </a:lnTo>
                    <a:lnTo>
                      <a:pt x="1099" y="12"/>
                    </a:lnTo>
                    <a:lnTo>
                      <a:pt x="1166" y="0"/>
                    </a:lnTo>
                    <a:lnTo>
                      <a:pt x="1217" y="24"/>
                    </a:lnTo>
                    <a:lnTo>
                      <a:pt x="1224" y="38"/>
                    </a:lnTo>
                    <a:lnTo>
                      <a:pt x="1177" y="31"/>
                    </a:lnTo>
                    <a:lnTo>
                      <a:pt x="1127" y="29"/>
                    </a:lnTo>
                    <a:lnTo>
                      <a:pt x="1085" y="56"/>
                    </a:lnTo>
                    <a:lnTo>
                      <a:pt x="1006" y="83"/>
                    </a:lnTo>
                    <a:lnTo>
                      <a:pt x="912" y="106"/>
                    </a:lnTo>
                    <a:lnTo>
                      <a:pt x="785" y="153"/>
                    </a:lnTo>
                    <a:lnTo>
                      <a:pt x="690" y="186"/>
                    </a:lnTo>
                    <a:lnTo>
                      <a:pt x="543" y="242"/>
                    </a:lnTo>
                    <a:lnTo>
                      <a:pt x="456" y="274"/>
                    </a:lnTo>
                    <a:lnTo>
                      <a:pt x="331" y="293"/>
                    </a:lnTo>
                    <a:lnTo>
                      <a:pt x="157" y="316"/>
                    </a:lnTo>
                    <a:lnTo>
                      <a:pt x="72" y="331"/>
                    </a:lnTo>
                    <a:lnTo>
                      <a:pt x="34" y="347"/>
                    </a:lnTo>
                    <a:lnTo>
                      <a:pt x="65" y="378"/>
                    </a:lnTo>
                    <a:lnTo>
                      <a:pt x="170" y="429"/>
                    </a:lnTo>
                    <a:lnTo>
                      <a:pt x="225" y="462"/>
                    </a:lnTo>
                    <a:lnTo>
                      <a:pt x="309" y="429"/>
                    </a:lnTo>
                    <a:lnTo>
                      <a:pt x="379" y="391"/>
                    </a:lnTo>
                    <a:lnTo>
                      <a:pt x="486" y="359"/>
                    </a:lnTo>
                    <a:lnTo>
                      <a:pt x="605" y="326"/>
                    </a:lnTo>
                    <a:lnTo>
                      <a:pt x="726" y="275"/>
                    </a:lnTo>
                    <a:lnTo>
                      <a:pt x="831" y="254"/>
                    </a:lnTo>
                    <a:lnTo>
                      <a:pt x="958" y="213"/>
                    </a:lnTo>
                    <a:lnTo>
                      <a:pt x="1037" y="186"/>
                    </a:lnTo>
                    <a:lnTo>
                      <a:pt x="1164" y="153"/>
                    </a:lnTo>
                    <a:lnTo>
                      <a:pt x="1245" y="146"/>
                    </a:lnTo>
                    <a:lnTo>
                      <a:pt x="1272" y="129"/>
                    </a:lnTo>
                    <a:lnTo>
                      <a:pt x="1272" y="115"/>
                    </a:lnTo>
                    <a:lnTo>
                      <a:pt x="1265" y="75"/>
                    </a:lnTo>
                    <a:lnTo>
                      <a:pt x="1259" y="56"/>
                    </a:lnTo>
                    <a:lnTo>
                      <a:pt x="1292" y="90"/>
                    </a:lnTo>
                    <a:lnTo>
                      <a:pt x="1300" y="139"/>
                    </a:lnTo>
                    <a:lnTo>
                      <a:pt x="1265" y="167"/>
                    </a:lnTo>
                    <a:lnTo>
                      <a:pt x="1186" y="172"/>
                    </a:lnTo>
                    <a:lnTo>
                      <a:pt x="1070" y="204"/>
                    </a:lnTo>
                    <a:lnTo>
                      <a:pt x="960" y="232"/>
                    </a:lnTo>
                    <a:lnTo>
                      <a:pt x="886" y="256"/>
                    </a:lnTo>
                    <a:lnTo>
                      <a:pt x="833" y="281"/>
                    </a:lnTo>
                    <a:lnTo>
                      <a:pt x="732" y="300"/>
                    </a:lnTo>
                    <a:lnTo>
                      <a:pt x="669" y="321"/>
                    </a:lnTo>
                    <a:lnTo>
                      <a:pt x="590" y="350"/>
                    </a:lnTo>
                    <a:lnTo>
                      <a:pt x="511" y="373"/>
                    </a:lnTo>
                    <a:lnTo>
                      <a:pt x="430" y="398"/>
                    </a:lnTo>
                    <a:lnTo>
                      <a:pt x="383" y="412"/>
                    </a:lnTo>
                    <a:lnTo>
                      <a:pt x="324" y="450"/>
                    </a:lnTo>
                    <a:lnTo>
                      <a:pt x="258" y="469"/>
                    </a:lnTo>
                    <a:lnTo>
                      <a:pt x="215" y="488"/>
                    </a:lnTo>
                    <a:lnTo>
                      <a:pt x="203" y="487"/>
                    </a:lnTo>
                    <a:lnTo>
                      <a:pt x="177" y="462"/>
                    </a:lnTo>
                    <a:lnTo>
                      <a:pt x="109" y="422"/>
                    </a:lnTo>
                    <a:lnTo>
                      <a:pt x="32" y="391"/>
                    </a:lnTo>
                    <a:lnTo>
                      <a:pt x="0" y="350"/>
                    </a:lnTo>
                    <a:lnTo>
                      <a:pt x="19" y="338"/>
                    </a:lnTo>
                    <a:lnTo>
                      <a:pt x="52" y="319"/>
                    </a:lnTo>
                    <a:lnTo>
                      <a:pt x="142" y="300"/>
                    </a:lnTo>
                    <a:lnTo>
                      <a:pt x="258" y="288"/>
                    </a:lnTo>
                    <a:lnTo>
                      <a:pt x="357" y="270"/>
                    </a:lnTo>
                    <a:lnTo>
                      <a:pt x="451" y="251"/>
                    </a:lnTo>
                    <a:lnTo>
                      <a:pt x="546" y="218"/>
                    </a:lnTo>
                    <a:lnTo>
                      <a:pt x="664" y="178"/>
                    </a:lnTo>
                    <a:lnTo>
                      <a:pt x="765" y="134"/>
                    </a:lnTo>
                    <a:close/>
                  </a:path>
                </a:pathLst>
              </a:custGeom>
              <a:solidFill>
                <a:srgbClr val="000000"/>
              </a:solidFill>
              <a:ln w="9525">
                <a:noFill/>
                <a:round/>
              </a:ln>
            </p:spPr>
          </p:sp>
          <p:sp>
            <p:nvSpPr>
              <p:cNvPr id="37921" name="Freeform 14"/>
              <p:cNvSpPr/>
              <p:nvPr/>
            </p:nvSpPr>
            <p:spPr bwMode="auto">
              <a:xfrm>
                <a:off x="4552" y="3568"/>
                <a:ext cx="576" cy="313"/>
              </a:xfrm>
              <a:custGeom>
                <a:gdLst>
                  <a:gd name="GT0" fmla="+- l w 0"/>
                  <a:gd name="GT1" fmla="+- t h 0"/>
                </a:gdLst>
                <a:cxnLst>
                  <a:cxn ang="0">
                    <a:pos x="264" y="95"/>
                  </a:cxn>
                  <a:cxn ang="0">
                    <a:pos x="232" y="73"/>
                  </a:cxn>
                  <a:cxn ang="0">
                    <a:pos x="200" y="54"/>
                  </a:cxn>
                  <a:cxn ang="0">
                    <a:pos x="161" y="37"/>
                  </a:cxn>
                  <a:cxn ang="0">
                    <a:pos x="127" y="21"/>
                  </a:cxn>
                  <a:cxn ang="0">
                    <a:pos x="96" y="8"/>
                  </a:cxn>
                  <a:cxn ang="0">
                    <a:pos x="71" y="0"/>
                  </a:cxn>
                  <a:cxn ang="0">
                    <a:pos x="50" y="3"/>
                  </a:cxn>
                  <a:cxn ang="0">
                    <a:pos x="26" y="17"/>
                  </a:cxn>
                  <a:cxn ang="0">
                    <a:pos x="8" y="20"/>
                  </a:cxn>
                  <a:cxn ang="0">
                    <a:pos x="0" y="29"/>
                  </a:cxn>
                  <a:cxn ang="0">
                    <a:pos x="6" y="44"/>
                  </a:cxn>
                  <a:cxn ang="0">
                    <a:pos x="58" y="64"/>
                  </a:cxn>
                  <a:cxn ang="0">
                    <a:pos x="117" y="83"/>
                  </a:cxn>
                  <a:cxn ang="0">
                    <a:pos x="160" y="100"/>
                  </a:cxn>
                  <a:cxn ang="0">
                    <a:pos x="195" y="121"/>
                  </a:cxn>
                  <a:cxn ang="0">
                    <a:pos x="236" y="150"/>
                  </a:cxn>
                  <a:cxn ang="0">
                    <a:pos x="247" y="157"/>
                  </a:cxn>
                  <a:cxn ang="0">
                    <a:pos x="259" y="153"/>
                  </a:cxn>
                  <a:cxn ang="0">
                    <a:pos x="288" y="125"/>
                  </a:cxn>
                  <a:cxn ang="0">
                    <a:pos x="281" y="121"/>
                  </a:cxn>
                  <a:cxn ang="0">
                    <a:pos x="257" y="147"/>
                  </a:cxn>
                  <a:cxn ang="0">
                    <a:pos x="247" y="150"/>
                  </a:cxn>
                  <a:cxn ang="0">
                    <a:pos x="224" y="134"/>
                  </a:cxn>
                  <a:cxn ang="0">
                    <a:pos x="192" y="113"/>
                  </a:cxn>
                  <a:cxn ang="0">
                    <a:pos x="165" y="98"/>
                  </a:cxn>
                  <a:cxn ang="0">
                    <a:pos x="145" y="89"/>
                  </a:cxn>
                  <a:cxn ang="0">
                    <a:pos x="113" y="76"/>
                  </a:cxn>
                  <a:cxn ang="0">
                    <a:pos x="75" y="64"/>
                  </a:cxn>
                  <a:cxn ang="0">
                    <a:pos x="43" y="52"/>
                  </a:cxn>
                  <a:cxn ang="0">
                    <a:pos x="21" y="43"/>
                  </a:cxn>
                  <a:cxn ang="0">
                    <a:pos x="10" y="35"/>
                  </a:cxn>
                  <a:cxn ang="0">
                    <a:pos x="7" y="29"/>
                  </a:cxn>
                  <a:cxn ang="0">
                    <a:pos x="13" y="24"/>
                  </a:cxn>
                  <a:cxn ang="0">
                    <a:pos x="26" y="23"/>
                  </a:cxn>
                  <a:cxn ang="0">
                    <a:pos x="35" y="19"/>
                  </a:cxn>
                  <a:cxn ang="0">
                    <a:pos x="56" y="8"/>
                  </a:cxn>
                  <a:cxn ang="0">
                    <a:pos x="64" y="6"/>
                  </a:cxn>
                  <a:cxn ang="0">
                    <a:pos x="75" y="8"/>
                  </a:cxn>
                  <a:cxn ang="0">
                    <a:pos x="95" y="13"/>
                  </a:cxn>
                  <a:cxn ang="0">
                    <a:pos x="127" y="27"/>
                  </a:cxn>
                  <a:cxn ang="0">
                    <a:pos x="167" y="45"/>
                  </a:cxn>
                  <a:cxn ang="0">
                    <a:pos x="203" y="61"/>
                  </a:cxn>
                  <a:cxn ang="0">
                    <a:pos x="232" y="80"/>
                  </a:cxn>
                  <a:cxn ang="0">
                    <a:pos x="259" y="99"/>
                  </a:cxn>
                  <a:cxn ang="0">
                    <a:pos x="264" y="95"/>
                  </a:cxn>
                </a:cxnLst>
                <a:rect l="l" t="t" r="GT0" b="GT1"/>
                <a:pathLst>
                  <a:path w="1152" h="625">
                    <a:moveTo>
                      <a:pt x="1056" y="377"/>
                    </a:moveTo>
                    <a:lnTo>
                      <a:pt x="928" y="291"/>
                    </a:lnTo>
                    <a:lnTo>
                      <a:pt x="799" y="216"/>
                    </a:lnTo>
                    <a:lnTo>
                      <a:pt x="641" y="145"/>
                    </a:lnTo>
                    <a:lnTo>
                      <a:pt x="505" y="82"/>
                    </a:lnTo>
                    <a:lnTo>
                      <a:pt x="384" y="30"/>
                    </a:lnTo>
                    <a:lnTo>
                      <a:pt x="281" y="0"/>
                    </a:lnTo>
                    <a:lnTo>
                      <a:pt x="200" y="10"/>
                    </a:lnTo>
                    <a:lnTo>
                      <a:pt x="104" y="68"/>
                    </a:lnTo>
                    <a:lnTo>
                      <a:pt x="31" y="80"/>
                    </a:lnTo>
                    <a:lnTo>
                      <a:pt x="0" y="113"/>
                    </a:lnTo>
                    <a:lnTo>
                      <a:pt x="24" y="173"/>
                    </a:lnTo>
                    <a:lnTo>
                      <a:pt x="231" y="253"/>
                    </a:lnTo>
                    <a:lnTo>
                      <a:pt x="466" y="331"/>
                    </a:lnTo>
                    <a:lnTo>
                      <a:pt x="637" y="399"/>
                    </a:lnTo>
                    <a:lnTo>
                      <a:pt x="779" y="482"/>
                    </a:lnTo>
                    <a:lnTo>
                      <a:pt x="944" y="598"/>
                    </a:lnTo>
                    <a:lnTo>
                      <a:pt x="986" y="625"/>
                    </a:lnTo>
                    <a:lnTo>
                      <a:pt x="1034" y="612"/>
                    </a:lnTo>
                    <a:lnTo>
                      <a:pt x="1152" y="497"/>
                    </a:lnTo>
                    <a:lnTo>
                      <a:pt x="1124" y="482"/>
                    </a:lnTo>
                    <a:lnTo>
                      <a:pt x="1027" y="586"/>
                    </a:lnTo>
                    <a:lnTo>
                      <a:pt x="985" y="598"/>
                    </a:lnTo>
                    <a:lnTo>
                      <a:pt x="895" y="534"/>
                    </a:lnTo>
                    <a:lnTo>
                      <a:pt x="768" y="452"/>
                    </a:lnTo>
                    <a:lnTo>
                      <a:pt x="659" y="389"/>
                    </a:lnTo>
                    <a:lnTo>
                      <a:pt x="580" y="354"/>
                    </a:lnTo>
                    <a:lnTo>
                      <a:pt x="452" y="304"/>
                    </a:lnTo>
                    <a:lnTo>
                      <a:pt x="299" y="255"/>
                    </a:lnTo>
                    <a:lnTo>
                      <a:pt x="172" y="208"/>
                    </a:lnTo>
                    <a:lnTo>
                      <a:pt x="81" y="169"/>
                    </a:lnTo>
                    <a:lnTo>
                      <a:pt x="40" y="139"/>
                    </a:lnTo>
                    <a:lnTo>
                      <a:pt x="27" y="115"/>
                    </a:lnTo>
                    <a:lnTo>
                      <a:pt x="51" y="96"/>
                    </a:lnTo>
                    <a:lnTo>
                      <a:pt x="104" y="89"/>
                    </a:lnTo>
                    <a:lnTo>
                      <a:pt x="137" y="75"/>
                    </a:lnTo>
                    <a:lnTo>
                      <a:pt x="224" y="31"/>
                    </a:lnTo>
                    <a:lnTo>
                      <a:pt x="253" y="23"/>
                    </a:lnTo>
                    <a:lnTo>
                      <a:pt x="297" y="31"/>
                    </a:lnTo>
                    <a:lnTo>
                      <a:pt x="378" y="49"/>
                    </a:lnTo>
                    <a:lnTo>
                      <a:pt x="507" y="108"/>
                    </a:lnTo>
                    <a:lnTo>
                      <a:pt x="665" y="178"/>
                    </a:lnTo>
                    <a:lnTo>
                      <a:pt x="812" y="242"/>
                    </a:lnTo>
                    <a:lnTo>
                      <a:pt x="928" y="319"/>
                    </a:lnTo>
                    <a:lnTo>
                      <a:pt x="1034" y="393"/>
                    </a:lnTo>
                    <a:lnTo>
                      <a:pt x="1056" y="377"/>
                    </a:lnTo>
                    <a:close/>
                  </a:path>
                </a:pathLst>
              </a:custGeom>
              <a:solidFill>
                <a:srgbClr val="000000"/>
              </a:solidFill>
              <a:ln w="9525">
                <a:noFill/>
                <a:round/>
              </a:ln>
            </p:spPr>
          </p:sp>
          <p:sp>
            <p:nvSpPr>
              <p:cNvPr id="37922" name="Freeform 15"/>
              <p:cNvSpPr/>
              <p:nvPr/>
            </p:nvSpPr>
            <p:spPr bwMode="auto">
              <a:xfrm>
                <a:off x="4628" y="3715"/>
                <a:ext cx="178" cy="92"/>
              </a:xfrm>
              <a:custGeom>
                <a:gdLst>
                  <a:gd name="GT0" fmla="+- l w 0"/>
                  <a:gd name="GT1" fmla="+- t h 0"/>
                </a:gdLst>
                <a:cxnLst>
                  <a:cxn ang="0">
                    <a:pos x="64" y="0"/>
                  </a:cxn>
                  <a:cxn ang="0">
                    <a:pos x="8" y="9"/>
                  </a:cxn>
                  <a:cxn ang="0">
                    <a:pos x="0" y="16"/>
                  </a:cxn>
                  <a:cxn ang="0">
                    <a:pos x="9" y="22"/>
                  </a:cxn>
                  <a:cxn ang="0">
                    <a:pos x="70" y="46"/>
                  </a:cxn>
                  <a:cxn ang="0">
                    <a:pos x="77" y="44"/>
                  </a:cxn>
                  <a:cxn ang="0">
                    <a:pos x="89" y="10"/>
                  </a:cxn>
                  <a:cxn ang="0">
                    <a:pos x="82" y="7"/>
                  </a:cxn>
                  <a:cxn ang="0">
                    <a:pos x="70" y="42"/>
                  </a:cxn>
                  <a:cxn ang="0">
                    <a:pos x="13" y="17"/>
                  </a:cxn>
                  <a:cxn ang="0">
                    <a:pos x="18" y="15"/>
                  </a:cxn>
                  <a:cxn ang="0">
                    <a:pos x="70" y="6"/>
                  </a:cxn>
                  <a:cxn ang="0">
                    <a:pos x="64" y="0"/>
                  </a:cxn>
                </a:cxnLst>
                <a:rect l="l" t="t" r="GT0" b="GT1"/>
                <a:pathLst>
                  <a:path w="357" h="183">
                    <a:moveTo>
                      <a:pt x="259" y="0"/>
                    </a:moveTo>
                    <a:lnTo>
                      <a:pt x="35" y="33"/>
                    </a:lnTo>
                    <a:lnTo>
                      <a:pt x="0" y="61"/>
                    </a:lnTo>
                    <a:lnTo>
                      <a:pt x="39" y="86"/>
                    </a:lnTo>
                    <a:lnTo>
                      <a:pt x="282" y="183"/>
                    </a:lnTo>
                    <a:lnTo>
                      <a:pt x="309" y="175"/>
                    </a:lnTo>
                    <a:lnTo>
                      <a:pt x="357" y="40"/>
                    </a:lnTo>
                    <a:lnTo>
                      <a:pt x="331" y="28"/>
                    </a:lnTo>
                    <a:lnTo>
                      <a:pt x="283" y="168"/>
                    </a:lnTo>
                    <a:lnTo>
                      <a:pt x="54" y="66"/>
                    </a:lnTo>
                    <a:lnTo>
                      <a:pt x="74" y="59"/>
                    </a:lnTo>
                    <a:lnTo>
                      <a:pt x="282" y="21"/>
                    </a:lnTo>
                    <a:lnTo>
                      <a:pt x="259" y="0"/>
                    </a:lnTo>
                    <a:close/>
                  </a:path>
                </a:pathLst>
              </a:custGeom>
              <a:solidFill>
                <a:srgbClr val="000000"/>
              </a:solidFill>
              <a:ln w="9525">
                <a:noFill/>
                <a:round/>
              </a:ln>
            </p:spPr>
          </p:sp>
          <p:sp>
            <p:nvSpPr>
              <p:cNvPr id="37923" name="Freeform 16"/>
              <p:cNvSpPr/>
              <p:nvPr/>
            </p:nvSpPr>
            <p:spPr bwMode="auto">
              <a:xfrm>
                <a:off x="4878" y="3766"/>
                <a:ext cx="23" cy="105"/>
              </a:xfrm>
              <a:custGeom>
                <a:gdLst>
                  <a:gd name="GT0" fmla="+- l w 0"/>
                  <a:gd name="GT1" fmla="+- t h 0"/>
                </a:gdLst>
                <a:cxnLst>
                  <a:cxn ang="0">
                    <a:pos x="0" y="0"/>
                  </a:cxn>
                  <a:cxn ang="0">
                    <a:pos x="2" y="53"/>
                  </a:cxn>
                  <a:cxn ang="0">
                    <a:pos x="11" y="53"/>
                  </a:cxn>
                  <a:cxn ang="0">
                    <a:pos x="7" y="4"/>
                  </a:cxn>
                  <a:cxn ang="0">
                    <a:pos x="0" y="0"/>
                  </a:cxn>
                </a:cxnLst>
                <a:rect l="l" t="t" r="GT0" b="GT1"/>
                <a:pathLst>
                  <a:path w="48" h="209">
                    <a:moveTo>
                      <a:pt x="0" y="0"/>
                    </a:moveTo>
                    <a:lnTo>
                      <a:pt x="9" y="209"/>
                    </a:lnTo>
                    <a:lnTo>
                      <a:pt x="48" y="209"/>
                    </a:lnTo>
                    <a:lnTo>
                      <a:pt x="31" y="14"/>
                    </a:lnTo>
                    <a:lnTo>
                      <a:pt x="0" y="0"/>
                    </a:lnTo>
                    <a:close/>
                  </a:path>
                </a:pathLst>
              </a:custGeom>
              <a:solidFill>
                <a:srgbClr val="000000"/>
              </a:solidFill>
              <a:ln w="9525">
                <a:noFill/>
                <a:round/>
              </a:ln>
            </p:spPr>
          </p:sp>
          <p:sp>
            <p:nvSpPr>
              <p:cNvPr id="37924" name="Freeform 17"/>
              <p:cNvSpPr/>
              <p:nvPr/>
            </p:nvSpPr>
            <p:spPr bwMode="auto">
              <a:xfrm>
                <a:off x="4694" y="3853"/>
                <a:ext cx="570" cy="108"/>
              </a:xfrm>
              <a:custGeom>
                <a:gdLst>
                  <a:gd name="GT0" fmla="+- l w 0"/>
                  <a:gd name="GT1" fmla="+- t h 0"/>
                </a:gdLst>
                <a:cxnLst>
                  <a:cxn ang="0">
                    <a:pos x="163" y="0"/>
                  </a:cxn>
                  <a:cxn ang="0">
                    <a:pos x="112" y="5"/>
                  </a:cxn>
                  <a:cxn ang="0">
                    <a:pos x="76" y="6"/>
                  </a:cxn>
                  <a:cxn ang="0">
                    <a:pos x="22" y="7"/>
                  </a:cxn>
                  <a:cxn ang="0">
                    <a:pos x="13" y="11"/>
                  </a:cxn>
                  <a:cxn ang="0">
                    <a:pos x="0" y="46"/>
                  </a:cxn>
                  <a:cxn ang="0">
                    <a:pos x="2" y="53"/>
                  </a:cxn>
                  <a:cxn ang="0">
                    <a:pos x="12" y="54"/>
                  </a:cxn>
                  <a:cxn ang="0">
                    <a:pos x="91" y="48"/>
                  </a:cxn>
                  <a:cxn ang="0">
                    <a:pos x="165" y="44"/>
                  </a:cxn>
                  <a:cxn ang="0">
                    <a:pos x="215" y="42"/>
                  </a:cxn>
                  <a:cxn ang="0">
                    <a:pos x="261" y="45"/>
                  </a:cxn>
                  <a:cxn ang="0">
                    <a:pos x="283" y="48"/>
                  </a:cxn>
                  <a:cxn ang="0">
                    <a:pos x="285" y="37"/>
                  </a:cxn>
                  <a:cxn ang="0">
                    <a:pos x="277" y="37"/>
                  </a:cxn>
                  <a:cxn ang="0">
                    <a:pos x="277" y="43"/>
                  </a:cxn>
                  <a:cxn ang="0">
                    <a:pos x="230" y="38"/>
                  </a:cxn>
                  <a:cxn ang="0">
                    <a:pos x="184" y="38"/>
                  </a:cxn>
                  <a:cxn ang="0">
                    <a:pos x="144" y="40"/>
                  </a:cxn>
                  <a:cxn ang="0">
                    <a:pos x="100" y="43"/>
                  </a:cxn>
                  <a:cxn ang="0">
                    <a:pos x="53" y="46"/>
                  </a:cxn>
                  <a:cxn ang="0">
                    <a:pos x="21" y="48"/>
                  </a:cxn>
                  <a:cxn ang="0">
                    <a:pos x="10" y="50"/>
                  </a:cxn>
                  <a:cxn ang="0">
                    <a:pos x="6" y="44"/>
                  </a:cxn>
                  <a:cxn ang="0">
                    <a:pos x="11" y="27"/>
                  </a:cxn>
                  <a:cxn ang="0">
                    <a:pos x="19" y="13"/>
                  </a:cxn>
                  <a:cxn ang="0">
                    <a:pos x="26" y="10"/>
                  </a:cxn>
                  <a:cxn ang="0">
                    <a:pos x="62" y="11"/>
                  </a:cxn>
                  <a:cxn ang="0">
                    <a:pos x="103" y="11"/>
                  </a:cxn>
                  <a:cxn ang="0">
                    <a:pos x="140" y="8"/>
                  </a:cxn>
                  <a:cxn ang="0">
                    <a:pos x="168" y="7"/>
                  </a:cxn>
                  <a:cxn ang="0">
                    <a:pos x="163" y="0"/>
                  </a:cxn>
                </a:cxnLst>
                <a:rect l="l" t="t" r="GT0" b="GT1"/>
                <a:pathLst>
                  <a:path w="1139" h="216">
                    <a:moveTo>
                      <a:pt x="652" y="0"/>
                    </a:moveTo>
                    <a:lnTo>
                      <a:pt x="446" y="17"/>
                    </a:lnTo>
                    <a:lnTo>
                      <a:pt x="301" y="24"/>
                    </a:lnTo>
                    <a:lnTo>
                      <a:pt x="86" y="26"/>
                    </a:lnTo>
                    <a:lnTo>
                      <a:pt x="51" y="43"/>
                    </a:lnTo>
                    <a:lnTo>
                      <a:pt x="0" y="183"/>
                    </a:lnTo>
                    <a:lnTo>
                      <a:pt x="7" y="211"/>
                    </a:lnTo>
                    <a:lnTo>
                      <a:pt x="46" y="216"/>
                    </a:lnTo>
                    <a:lnTo>
                      <a:pt x="362" y="190"/>
                    </a:lnTo>
                    <a:lnTo>
                      <a:pt x="659" y="173"/>
                    </a:lnTo>
                    <a:lnTo>
                      <a:pt x="858" y="166"/>
                    </a:lnTo>
                    <a:lnTo>
                      <a:pt x="1042" y="178"/>
                    </a:lnTo>
                    <a:lnTo>
                      <a:pt x="1132" y="190"/>
                    </a:lnTo>
                    <a:lnTo>
                      <a:pt x="1139" y="146"/>
                    </a:lnTo>
                    <a:lnTo>
                      <a:pt x="1108" y="146"/>
                    </a:lnTo>
                    <a:lnTo>
                      <a:pt x="1106" y="169"/>
                    </a:lnTo>
                    <a:lnTo>
                      <a:pt x="918" y="152"/>
                    </a:lnTo>
                    <a:lnTo>
                      <a:pt x="735" y="152"/>
                    </a:lnTo>
                    <a:lnTo>
                      <a:pt x="573" y="157"/>
                    </a:lnTo>
                    <a:lnTo>
                      <a:pt x="400" y="169"/>
                    </a:lnTo>
                    <a:lnTo>
                      <a:pt x="211" y="183"/>
                    </a:lnTo>
                    <a:lnTo>
                      <a:pt x="84" y="190"/>
                    </a:lnTo>
                    <a:lnTo>
                      <a:pt x="38" y="199"/>
                    </a:lnTo>
                    <a:lnTo>
                      <a:pt x="24" y="176"/>
                    </a:lnTo>
                    <a:lnTo>
                      <a:pt x="44" y="106"/>
                    </a:lnTo>
                    <a:lnTo>
                      <a:pt x="73" y="52"/>
                    </a:lnTo>
                    <a:lnTo>
                      <a:pt x="104" y="40"/>
                    </a:lnTo>
                    <a:lnTo>
                      <a:pt x="248" y="43"/>
                    </a:lnTo>
                    <a:lnTo>
                      <a:pt x="411" y="43"/>
                    </a:lnTo>
                    <a:lnTo>
                      <a:pt x="560" y="31"/>
                    </a:lnTo>
                    <a:lnTo>
                      <a:pt x="672" y="26"/>
                    </a:lnTo>
                    <a:lnTo>
                      <a:pt x="652" y="0"/>
                    </a:lnTo>
                    <a:close/>
                  </a:path>
                </a:pathLst>
              </a:custGeom>
              <a:solidFill>
                <a:srgbClr val="000000"/>
              </a:solidFill>
              <a:ln w="9525">
                <a:noFill/>
                <a:round/>
              </a:ln>
            </p:spPr>
          </p:sp>
          <p:sp>
            <p:nvSpPr>
              <p:cNvPr id="37925" name="Freeform 18"/>
              <p:cNvSpPr/>
              <p:nvPr/>
            </p:nvSpPr>
            <p:spPr bwMode="auto">
              <a:xfrm>
                <a:off x="5076" y="3804"/>
                <a:ext cx="437" cy="236"/>
              </a:xfrm>
              <a:custGeom>
                <a:gdLst>
                  <a:gd name="GT0" fmla="+- l w 0"/>
                  <a:gd name="GT1" fmla="+- t h 0"/>
                </a:gdLst>
                <a:cxnLst>
                  <a:cxn ang="0">
                    <a:pos x="7" y="21"/>
                  </a:cxn>
                  <a:cxn ang="0">
                    <a:pos x="59" y="42"/>
                  </a:cxn>
                  <a:cxn ang="0">
                    <a:pos x="92" y="56"/>
                  </a:cxn>
                  <a:cxn ang="0">
                    <a:pos x="119" y="72"/>
                  </a:cxn>
                  <a:cxn ang="0">
                    <a:pos x="150" y="94"/>
                  </a:cxn>
                  <a:cxn ang="0">
                    <a:pos x="175" y="109"/>
                  </a:cxn>
                  <a:cxn ang="0">
                    <a:pos x="184" y="111"/>
                  </a:cxn>
                  <a:cxn ang="0">
                    <a:pos x="209" y="97"/>
                  </a:cxn>
                  <a:cxn ang="0">
                    <a:pos x="209" y="88"/>
                  </a:cxn>
                  <a:cxn ang="0">
                    <a:pos x="192" y="77"/>
                  </a:cxn>
                  <a:cxn ang="0">
                    <a:pos x="150" y="52"/>
                  </a:cxn>
                  <a:cxn ang="0">
                    <a:pos x="114" y="29"/>
                  </a:cxn>
                  <a:cxn ang="0">
                    <a:pos x="80" y="11"/>
                  </a:cxn>
                  <a:cxn ang="0">
                    <a:pos x="60" y="8"/>
                  </a:cxn>
                  <a:cxn ang="0">
                    <a:pos x="68" y="0"/>
                  </a:cxn>
                  <a:cxn ang="0">
                    <a:pos x="86" y="8"/>
                  </a:cxn>
                  <a:cxn ang="0">
                    <a:pos x="109" y="20"/>
                  </a:cxn>
                  <a:cxn ang="0">
                    <a:pos x="140" y="39"/>
                  </a:cxn>
                  <a:cxn ang="0">
                    <a:pos x="166" y="56"/>
                  </a:cxn>
                  <a:cxn ang="0">
                    <a:pos x="195" y="75"/>
                  </a:cxn>
                  <a:cxn ang="0">
                    <a:pos x="215" y="85"/>
                  </a:cxn>
                  <a:cxn ang="0">
                    <a:pos x="218" y="95"/>
                  </a:cxn>
                  <a:cxn ang="0">
                    <a:pos x="211" y="104"/>
                  </a:cxn>
                  <a:cxn ang="0">
                    <a:pos x="180" y="118"/>
                  </a:cxn>
                  <a:cxn ang="0">
                    <a:pos x="173" y="116"/>
                  </a:cxn>
                  <a:cxn ang="0">
                    <a:pos x="156" y="105"/>
                  </a:cxn>
                  <a:cxn ang="0">
                    <a:pos x="126" y="83"/>
                  </a:cxn>
                  <a:cxn ang="0">
                    <a:pos x="104" y="69"/>
                  </a:cxn>
                  <a:cxn ang="0">
                    <a:pos x="85" y="60"/>
                  </a:cxn>
                  <a:cxn ang="0">
                    <a:pos x="58" y="48"/>
                  </a:cxn>
                  <a:cxn ang="0">
                    <a:pos x="34" y="37"/>
                  </a:cxn>
                  <a:cxn ang="0">
                    <a:pos x="0" y="24"/>
                  </a:cxn>
                  <a:cxn ang="0">
                    <a:pos x="7" y="21"/>
                  </a:cxn>
                </a:cxnLst>
                <a:rect l="l" t="t" r="GT0" b="GT1"/>
                <a:pathLst>
                  <a:path w="875" h="471">
                    <a:moveTo>
                      <a:pt x="31" y="82"/>
                    </a:moveTo>
                    <a:lnTo>
                      <a:pt x="239" y="166"/>
                    </a:lnTo>
                    <a:lnTo>
                      <a:pt x="368" y="223"/>
                    </a:lnTo>
                    <a:lnTo>
                      <a:pt x="476" y="285"/>
                    </a:lnTo>
                    <a:lnTo>
                      <a:pt x="601" y="375"/>
                    </a:lnTo>
                    <a:lnTo>
                      <a:pt x="700" y="436"/>
                    </a:lnTo>
                    <a:lnTo>
                      <a:pt x="737" y="443"/>
                    </a:lnTo>
                    <a:lnTo>
                      <a:pt x="836" y="386"/>
                    </a:lnTo>
                    <a:lnTo>
                      <a:pt x="836" y="349"/>
                    </a:lnTo>
                    <a:lnTo>
                      <a:pt x="768" y="307"/>
                    </a:lnTo>
                    <a:lnTo>
                      <a:pt x="601" y="206"/>
                    </a:lnTo>
                    <a:lnTo>
                      <a:pt x="456" y="113"/>
                    </a:lnTo>
                    <a:lnTo>
                      <a:pt x="322" y="44"/>
                    </a:lnTo>
                    <a:lnTo>
                      <a:pt x="241" y="30"/>
                    </a:lnTo>
                    <a:lnTo>
                      <a:pt x="272" y="0"/>
                    </a:lnTo>
                    <a:lnTo>
                      <a:pt x="346" y="30"/>
                    </a:lnTo>
                    <a:lnTo>
                      <a:pt x="436" y="77"/>
                    </a:lnTo>
                    <a:lnTo>
                      <a:pt x="561" y="154"/>
                    </a:lnTo>
                    <a:lnTo>
                      <a:pt x="664" y="223"/>
                    </a:lnTo>
                    <a:lnTo>
                      <a:pt x="781" y="297"/>
                    </a:lnTo>
                    <a:lnTo>
                      <a:pt x="862" y="340"/>
                    </a:lnTo>
                    <a:lnTo>
                      <a:pt x="875" y="379"/>
                    </a:lnTo>
                    <a:lnTo>
                      <a:pt x="847" y="414"/>
                    </a:lnTo>
                    <a:lnTo>
                      <a:pt x="722" y="471"/>
                    </a:lnTo>
                    <a:lnTo>
                      <a:pt x="695" y="464"/>
                    </a:lnTo>
                    <a:lnTo>
                      <a:pt x="627" y="419"/>
                    </a:lnTo>
                    <a:lnTo>
                      <a:pt x="507" y="330"/>
                    </a:lnTo>
                    <a:lnTo>
                      <a:pt x="419" y="276"/>
                    </a:lnTo>
                    <a:lnTo>
                      <a:pt x="342" y="239"/>
                    </a:lnTo>
                    <a:lnTo>
                      <a:pt x="235" y="192"/>
                    </a:lnTo>
                    <a:lnTo>
                      <a:pt x="138" y="147"/>
                    </a:lnTo>
                    <a:lnTo>
                      <a:pt x="0" y="96"/>
                    </a:lnTo>
                    <a:lnTo>
                      <a:pt x="31" y="82"/>
                    </a:lnTo>
                    <a:close/>
                  </a:path>
                </a:pathLst>
              </a:custGeom>
              <a:solidFill>
                <a:srgbClr val="000000"/>
              </a:solidFill>
              <a:ln w="9525">
                <a:noFill/>
                <a:round/>
              </a:ln>
            </p:spPr>
          </p:sp>
          <p:sp>
            <p:nvSpPr>
              <p:cNvPr id="37926" name="Freeform 19"/>
              <p:cNvSpPr/>
              <p:nvPr/>
            </p:nvSpPr>
            <p:spPr bwMode="auto">
              <a:xfrm>
                <a:off x="5405" y="3748"/>
                <a:ext cx="257" cy="148"/>
              </a:xfrm>
              <a:custGeom>
                <a:gdLst>
                  <a:gd name="GT0" fmla="+- l w 0"/>
                  <a:gd name="GT1" fmla="+- t h 0"/>
                </a:gdLst>
                <a:cxnLst>
                  <a:cxn ang="0">
                    <a:pos x="7" y="74"/>
                  </a:cxn>
                  <a:cxn ang="0">
                    <a:pos x="0" y="68"/>
                  </a:cxn>
                  <a:cxn ang="0">
                    <a:pos x="2" y="58"/>
                  </a:cxn>
                  <a:cxn ang="0">
                    <a:pos x="29" y="35"/>
                  </a:cxn>
                  <a:cxn ang="0">
                    <a:pos x="69" y="1"/>
                  </a:cxn>
                  <a:cxn ang="0">
                    <a:pos x="76" y="0"/>
                  </a:cxn>
                  <a:cxn ang="0">
                    <a:pos x="77" y="6"/>
                  </a:cxn>
                  <a:cxn ang="0">
                    <a:pos x="62" y="18"/>
                  </a:cxn>
                  <a:cxn ang="0">
                    <a:pos x="25" y="45"/>
                  </a:cxn>
                  <a:cxn ang="0">
                    <a:pos x="9" y="58"/>
                  </a:cxn>
                  <a:cxn ang="0">
                    <a:pos x="8" y="66"/>
                  </a:cxn>
                  <a:cxn ang="0">
                    <a:pos x="17" y="69"/>
                  </a:cxn>
                  <a:cxn ang="0">
                    <a:pos x="117" y="64"/>
                  </a:cxn>
                  <a:cxn ang="0">
                    <a:pos x="118" y="59"/>
                  </a:cxn>
                  <a:cxn ang="0">
                    <a:pos x="97" y="35"/>
                  </a:cxn>
                  <a:cxn ang="0">
                    <a:pos x="81" y="14"/>
                  </a:cxn>
                  <a:cxn ang="0">
                    <a:pos x="81" y="10"/>
                  </a:cxn>
                  <a:cxn ang="0">
                    <a:pos x="88" y="16"/>
                  </a:cxn>
                  <a:cxn ang="0">
                    <a:pos x="128" y="59"/>
                  </a:cxn>
                  <a:cxn ang="0">
                    <a:pos x="127" y="71"/>
                  </a:cxn>
                  <a:cxn ang="0">
                    <a:pos x="113" y="72"/>
                  </a:cxn>
                  <a:cxn ang="0">
                    <a:pos x="26" y="74"/>
                  </a:cxn>
                  <a:cxn ang="0">
                    <a:pos x="7" y="74"/>
                  </a:cxn>
                </a:cxnLst>
                <a:rect l="l" t="t" r="GT0" b="GT1"/>
                <a:pathLst>
                  <a:path w="515" h="295">
                    <a:moveTo>
                      <a:pt x="28" y="295"/>
                    </a:moveTo>
                    <a:lnTo>
                      <a:pt x="0" y="271"/>
                    </a:lnTo>
                    <a:lnTo>
                      <a:pt x="11" y="229"/>
                    </a:lnTo>
                    <a:lnTo>
                      <a:pt x="119" y="138"/>
                    </a:lnTo>
                    <a:lnTo>
                      <a:pt x="276" y="2"/>
                    </a:lnTo>
                    <a:lnTo>
                      <a:pt x="307" y="0"/>
                    </a:lnTo>
                    <a:lnTo>
                      <a:pt x="311" y="23"/>
                    </a:lnTo>
                    <a:lnTo>
                      <a:pt x="250" y="72"/>
                    </a:lnTo>
                    <a:lnTo>
                      <a:pt x="103" y="177"/>
                    </a:lnTo>
                    <a:lnTo>
                      <a:pt x="39" y="232"/>
                    </a:lnTo>
                    <a:lnTo>
                      <a:pt x="35" y="262"/>
                    </a:lnTo>
                    <a:lnTo>
                      <a:pt x="68" y="276"/>
                    </a:lnTo>
                    <a:lnTo>
                      <a:pt x="469" y="255"/>
                    </a:lnTo>
                    <a:lnTo>
                      <a:pt x="474" y="236"/>
                    </a:lnTo>
                    <a:lnTo>
                      <a:pt x="391" y="140"/>
                    </a:lnTo>
                    <a:lnTo>
                      <a:pt x="327" y="53"/>
                    </a:lnTo>
                    <a:lnTo>
                      <a:pt x="327" y="40"/>
                    </a:lnTo>
                    <a:lnTo>
                      <a:pt x="353" y="61"/>
                    </a:lnTo>
                    <a:lnTo>
                      <a:pt x="515" y="236"/>
                    </a:lnTo>
                    <a:lnTo>
                      <a:pt x="511" y="281"/>
                    </a:lnTo>
                    <a:lnTo>
                      <a:pt x="454" y="288"/>
                    </a:lnTo>
                    <a:lnTo>
                      <a:pt x="107" y="295"/>
                    </a:lnTo>
                    <a:lnTo>
                      <a:pt x="28" y="295"/>
                    </a:lnTo>
                    <a:close/>
                  </a:path>
                </a:pathLst>
              </a:custGeom>
              <a:solidFill>
                <a:srgbClr val="000000"/>
              </a:solidFill>
              <a:ln w="9525">
                <a:noFill/>
                <a:round/>
              </a:ln>
            </p:spPr>
          </p:sp>
        </p:grpSp>
        <p:grpSp>
          <p:nvGrpSpPr>
            <p:cNvPr id="37901" name="Group 20"/>
            <p:cNvGrpSpPr/>
            <p:nvPr/>
          </p:nvGrpSpPr>
          <p:grpSpPr>
            <a:xfrm>
              <a:off x="5321" y="2840"/>
              <a:ext cx="232" cy="202"/>
              <a:chOff x="5321" y="2888"/>
              <a:chExt cx="232" cy="194"/>
            </a:xfrm>
          </p:grpSpPr>
          <p:sp>
            <p:nvSpPr>
              <p:cNvPr id="37918" name="Freeform 21"/>
              <p:cNvSpPr/>
              <p:nvPr/>
            </p:nvSpPr>
            <p:spPr bwMode="auto">
              <a:xfrm>
                <a:off x="5442" y="2891"/>
                <a:ext cx="111" cy="185"/>
              </a:xfrm>
              <a:custGeom>
                <a:gdLst>
                  <a:gd name="GT0" fmla="+- l w 0"/>
                  <a:gd name="GT1" fmla="+- t h 0"/>
                </a:gdLst>
                <a:cxnLst>
                  <a:cxn ang="0">
                    <a:pos x="0" y="3"/>
                  </a:cxn>
                  <a:cxn ang="0">
                    <a:pos x="46" y="91"/>
                  </a:cxn>
                  <a:cxn ang="0">
                    <a:pos x="56" y="93"/>
                  </a:cxn>
                  <a:cxn ang="0">
                    <a:pos x="7" y="0"/>
                  </a:cxn>
                  <a:cxn ang="0">
                    <a:pos x="0" y="3"/>
                  </a:cxn>
                </a:cxnLst>
                <a:rect l="l" t="t" r="GT0" b="GT1"/>
                <a:pathLst>
                  <a:path w="222" h="370">
                    <a:moveTo>
                      <a:pt x="0" y="10"/>
                    </a:moveTo>
                    <a:lnTo>
                      <a:pt x="181" y="363"/>
                    </a:lnTo>
                    <a:lnTo>
                      <a:pt x="222" y="370"/>
                    </a:lnTo>
                    <a:lnTo>
                      <a:pt x="27" y="0"/>
                    </a:lnTo>
                    <a:lnTo>
                      <a:pt x="0" y="10"/>
                    </a:lnTo>
                    <a:close/>
                  </a:path>
                </a:pathLst>
              </a:custGeom>
              <a:solidFill>
                <a:srgbClr val="000000"/>
              </a:solidFill>
              <a:ln w="9525">
                <a:noFill/>
                <a:round/>
              </a:ln>
            </p:spPr>
          </p:sp>
          <p:sp>
            <p:nvSpPr>
              <p:cNvPr id="37919" name="Freeform 22"/>
              <p:cNvSpPr/>
              <p:nvPr/>
            </p:nvSpPr>
            <p:spPr bwMode="auto">
              <a:xfrm>
                <a:off x="5321" y="2888"/>
                <a:ext cx="232" cy="194"/>
              </a:xfrm>
              <a:custGeom>
                <a:gdLst>
                  <a:gd name="GT0" fmla="+- l w 0"/>
                  <a:gd name="GT1" fmla="+- t h 0"/>
                </a:gdLst>
                <a:cxnLst>
                  <a:cxn ang="0">
                    <a:pos x="67" y="0"/>
                  </a:cxn>
                  <a:cxn ang="0">
                    <a:pos x="0" y="84"/>
                  </a:cxn>
                  <a:cxn ang="0">
                    <a:pos x="1" y="92"/>
                  </a:cxn>
                  <a:cxn ang="0">
                    <a:pos x="9" y="96"/>
                  </a:cxn>
                  <a:cxn ang="0">
                    <a:pos x="116" y="97"/>
                  </a:cxn>
                  <a:cxn ang="0">
                    <a:pos x="114" y="91"/>
                  </a:cxn>
                  <a:cxn ang="0">
                    <a:pos x="11" y="91"/>
                  </a:cxn>
                  <a:cxn ang="0">
                    <a:pos x="8" y="86"/>
                  </a:cxn>
                  <a:cxn ang="0">
                    <a:pos x="31" y="54"/>
                  </a:cxn>
                  <a:cxn ang="0">
                    <a:pos x="68" y="12"/>
                  </a:cxn>
                  <a:cxn ang="0">
                    <a:pos x="67" y="0"/>
                  </a:cxn>
                </a:cxnLst>
                <a:rect l="l" t="t" r="GT0" b="GT1"/>
                <a:pathLst>
                  <a:path w="463" h="387">
                    <a:moveTo>
                      <a:pt x="266" y="0"/>
                    </a:moveTo>
                    <a:lnTo>
                      <a:pt x="0" y="335"/>
                    </a:lnTo>
                    <a:lnTo>
                      <a:pt x="2" y="368"/>
                    </a:lnTo>
                    <a:lnTo>
                      <a:pt x="35" y="384"/>
                    </a:lnTo>
                    <a:lnTo>
                      <a:pt x="463" y="387"/>
                    </a:lnTo>
                    <a:lnTo>
                      <a:pt x="456" y="363"/>
                    </a:lnTo>
                    <a:lnTo>
                      <a:pt x="42" y="361"/>
                    </a:lnTo>
                    <a:lnTo>
                      <a:pt x="29" y="343"/>
                    </a:lnTo>
                    <a:lnTo>
                      <a:pt x="123" y="214"/>
                    </a:lnTo>
                    <a:lnTo>
                      <a:pt x="272" y="45"/>
                    </a:lnTo>
                    <a:lnTo>
                      <a:pt x="266" y="0"/>
                    </a:lnTo>
                    <a:close/>
                  </a:path>
                </a:pathLst>
              </a:custGeom>
              <a:solidFill>
                <a:srgbClr val="000000"/>
              </a:solidFill>
              <a:ln w="9525">
                <a:noFill/>
                <a:round/>
              </a:ln>
            </p:spPr>
          </p:sp>
        </p:grpSp>
        <p:grpSp>
          <p:nvGrpSpPr>
            <p:cNvPr id="37902" name="Group 23"/>
            <p:cNvGrpSpPr/>
            <p:nvPr/>
          </p:nvGrpSpPr>
          <p:grpSpPr>
            <a:xfrm>
              <a:off x="4470" y="2834"/>
              <a:ext cx="503" cy="144"/>
              <a:chOff x="4470" y="2882"/>
              <a:chExt cx="503" cy="138"/>
            </a:xfrm>
          </p:grpSpPr>
          <p:sp>
            <p:nvSpPr>
              <p:cNvPr id="37916" name="Freeform 24"/>
              <p:cNvSpPr/>
              <p:nvPr/>
            </p:nvSpPr>
            <p:spPr bwMode="auto">
              <a:xfrm>
                <a:off x="4470" y="2888"/>
                <a:ext cx="503" cy="132"/>
              </a:xfrm>
              <a:custGeom>
                <a:gdLst>
                  <a:gd name="GT0" fmla="+- l w 0"/>
                  <a:gd name="GT1" fmla="+- t h 0"/>
                </a:gdLst>
                <a:cxnLst>
                  <a:cxn ang="0">
                    <a:pos x="239" y="46"/>
                  </a:cxn>
                  <a:cxn ang="0">
                    <a:pos x="242" y="24"/>
                  </a:cxn>
                  <a:cxn ang="0">
                    <a:pos x="243" y="1"/>
                  </a:cxn>
                  <a:cxn ang="0">
                    <a:pos x="251" y="0"/>
                  </a:cxn>
                  <a:cxn ang="0">
                    <a:pos x="245" y="60"/>
                  </a:cxn>
                  <a:cxn ang="0">
                    <a:pos x="234" y="66"/>
                  </a:cxn>
                  <a:cxn ang="0">
                    <a:pos x="0" y="64"/>
                  </a:cxn>
                  <a:cxn ang="0">
                    <a:pos x="1" y="56"/>
                  </a:cxn>
                  <a:cxn ang="0">
                    <a:pos x="230" y="60"/>
                  </a:cxn>
                  <a:cxn ang="0">
                    <a:pos x="240" y="53"/>
                  </a:cxn>
                  <a:cxn ang="0">
                    <a:pos x="239" y="46"/>
                  </a:cxn>
                </a:cxnLst>
                <a:rect l="l" t="t" r="GT0" b="GT1"/>
                <a:pathLst>
                  <a:path w="1007" h="265">
                    <a:moveTo>
                      <a:pt x="956" y="185"/>
                    </a:moveTo>
                    <a:lnTo>
                      <a:pt x="969" y="97"/>
                    </a:lnTo>
                    <a:lnTo>
                      <a:pt x="974" y="5"/>
                    </a:lnTo>
                    <a:lnTo>
                      <a:pt x="1007" y="0"/>
                    </a:lnTo>
                    <a:lnTo>
                      <a:pt x="983" y="242"/>
                    </a:lnTo>
                    <a:lnTo>
                      <a:pt x="936" y="265"/>
                    </a:lnTo>
                    <a:lnTo>
                      <a:pt x="0" y="258"/>
                    </a:lnTo>
                    <a:lnTo>
                      <a:pt x="4" y="225"/>
                    </a:lnTo>
                    <a:lnTo>
                      <a:pt x="921" y="242"/>
                    </a:lnTo>
                    <a:lnTo>
                      <a:pt x="961" y="213"/>
                    </a:lnTo>
                    <a:lnTo>
                      <a:pt x="956" y="185"/>
                    </a:lnTo>
                    <a:close/>
                  </a:path>
                </a:pathLst>
              </a:custGeom>
              <a:solidFill>
                <a:srgbClr val="000000"/>
              </a:solidFill>
              <a:ln w="9525">
                <a:noFill/>
                <a:round/>
              </a:ln>
            </p:spPr>
          </p:sp>
          <p:sp>
            <p:nvSpPr>
              <p:cNvPr id="37917" name="Freeform 25"/>
              <p:cNvSpPr/>
              <p:nvPr/>
            </p:nvSpPr>
            <p:spPr bwMode="auto">
              <a:xfrm>
                <a:off x="4470" y="2882"/>
                <a:ext cx="503" cy="137"/>
              </a:xfrm>
              <a:custGeom>
                <a:gdLst>
                  <a:gd name="GT0" fmla="+- l w 0"/>
                  <a:gd name="GT1" fmla="+- t h 0"/>
                </a:gdLst>
                <a:cxnLst>
                  <a:cxn ang="0">
                    <a:pos x="7" y="63"/>
                  </a:cxn>
                  <a:cxn ang="0">
                    <a:pos x="5" y="33"/>
                  </a:cxn>
                  <a:cxn ang="0">
                    <a:pos x="10" y="7"/>
                  </a:cxn>
                  <a:cxn ang="0">
                    <a:pos x="246" y="11"/>
                  </a:cxn>
                  <a:cxn ang="0">
                    <a:pos x="251" y="4"/>
                  </a:cxn>
                  <a:cxn ang="0">
                    <a:pos x="196" y="3"/>
                  </a:cxn>
                  <a:cxn ang="0">
                    <a:pos x="106" y="3"/>
                  </a:cxn>
                  <a:cxn ang="0">
                    <a:pos x="5" y="0"/>
                  </a:cxn>
                  <a:cxn ang="0">
                    <a:pos x="0" y="17"/>
                  </a:cxn>
                  <a:cxn ang="0">
                    <a:pos x="0" y="41"/>
                  </a:cxn>
                  <a:cxn ang="0">
                    <a:pos x="0" y="69"/>
                  </a:cxn>
                  <a:cxn ang="0">
                    <a:pos x="7" y="63"/>
                  </a:cxn>
                </a:cxnLst>
                <a:rect l="l" t="t" r="GT0" b="GT1"/>
                <a:pathLst>
                  <a:path w="1007" h="274">
                    <a:moveTo>
                      <a:pt x="28" y="250"/>
                    </a:moveTo>
                    <a:lnTo>
                      <a:pt x="20" y="130"/>
                    </a:lnTo>
                    <a:lnTo>
                      <a:pt x="41" y="27"/>
                    </a:lnTo>
                    <a:lnTo>
                      <a:pt x="987" y="41"/>
                    </a:lnTo>
                    <a:lnTo>
                      <a:pt x="1007" y="14"/>
                    </a:lnTo>
                    <a:lnTo>
                      <a:pt x="787" y="11"/>
                    </a:lnTo>
                    <a:lnTo>
                      <a:pt x="427" y="11"/>
                    </a:lnTo>
                    <a:lnTo>
                      <a:pt x="20" y="0"/>
                    </a:lnTo>
                    <a:lnTo>
                      <a:pt x="0" y="67"/>
                    </a:lnTo>
                    <a:lnTo>
                      <a:pt x="0" y="164"/>
                    </a:lnTo>
                    <a:lnTo>
                      <a:pt x="0" y="274"/>
                    </a:lnTo>
                    <a:lnTo>
                      <a:pt x="28" y="250"/>
                    </a:lnTo>
                    <a:close/>
                  </a:path>
                </a:pathLst>
              </a:custGeom>
              <a:solidFill>
                <a:srgbClr val="000000"/>
              </a:solidFill>
              <a:ln w="9525">
                <a:noFill/>
                <a:round/>
              </a:ln>
            </p:spPr>
          </p:sp>
        </p:grpSp>
        <p:grpSp>
          <p:nvGrpSpPr>
            <p:cNvPr id="37903" name="Group 26"/>
            <p:cNvGrpSpPr/>
            <p:nvPr/>
          </p:nvGrpSpPr>
          <p:grpSpPr>
            <a:xfrm>
              <a:off x="4783" y="2607"/>
              <a:ext cx="626" cy="117"/>
              <a:chOff x="4783" y="2664"/>
              <a:chExt cx="626" cy="112"/>
            </a:xfrm>
          </p:grpSpPr>
          <p:sp>
            <p:nvSpPr>
              <p:cNvPr id="37914" name="Freeform 27"/>
              <p:cNvSpPr/>
              <p:nvPr/>
            </p:nvSpPr>
            <p:spPr bwMode="auto">
              <a:xfrm>
                <a:off x="4783" y="2664"/>
                <a:ext cx="623" cy="103"/>
              </a:xfrm>
              <a:custGeom>
                <a:gdLst>
                  <a:gd name="GT0" fmla="+- l w 0"/>
                  <a:gd name="GT1" fmla="+- t h 0"/>
                </a:gdLst>
                <a:cxnLst>
                  <a:cxn ang="0">
                    <a:pos x="0" y="51"/>
                  </a:cxn>
                  <a:cxn ang="0">
                    <a:pos x="3" y="0"/>
                  </a:cxn>
                  <a:cxn ang="0">
                    <a:pos x="312" y="5"/>
                  </a:cxn>
                  <a:cxn ang="0">
                    <a:pos x="309" y="11"/>
                  </a:cxn>
                  <a:cxn ang="0">
                    <a:pos x="10" y="8"/>
                  </a:cxn>
                  <a:cxn ang="0">
                    <a:pos x="6" y="51"/>
                  </a:cxn>
                  <a:cxn ang="0">
                    <a:pos x="0" y="51"/>
                  </a:cxn>
                </a:cxnLst>
                <a:rect l="l" t="t" r="GT0" b="GT1"/>
                <a:pathLst>
                  <a:path w="1246" h="208">
                    <a:moveTo>
                      <a:pt x="0" y="208"/>
                    </a:moveTo>
                    <a:lnTo>
                      <a:pt x="11" y="0"/>
                    </a:lnTo>
                    <a:lnTo>
                      <a:pt x="1246" y="21"/>
                    </a:lnTo>
                    <a:lnTo>
                      <a:pt x="1233" y="47"/>
                    </a:lnTo>
                    <a:lnTo>
                      <a:pt x="39" y="32"/>
                    </a:lnTo>
                    <a:lnTo>
                      <a:pt x="24" y="206"/>
                    </a:lnTo>
                    <a:lnTo>
                      <a:pt x="0" y="208"/>
                    </a:lnTo>
                    <a:close/>
                  </a:path>
                </a:pathLst>
              </a:custGeom>
              <a:solidFill>
                <a:srgbClr val="000000"/>
              </a:solidFill>
              <a:ln w="9525">
                <a:noFill/>
                <a:round/>
              </a:ln>
            </p:spPr>
          </p:sp>
          <p:sp>
            <p:nvSpPr>
              <p:cNvPr id="37915" name="Freeform 28"/>
              <p:cNvSpPr/>
              <p:nvPr/>
            </p:nvSpPr>
            <p:spPr bwMode="auto">
              <a:xfrm>
                <a:off x="4785" y="2676"/>
                <a:ext cx="624" cy="100"/>
              </a:xfrm>
              <a:custGeom>
                <a:gdLst>
                  <a:gd name="GT0" fmla="+- l w 0"/>
                  <a:gd name="GT1" fmla="+- t h 0"/>
                </a:gdLst>
                <a:cxnLst>
                  <a:cxn ang="0">
                    <a:pos x="0" y="47"/>
                  </a:cxn>
                  <a:cxn ang="0">
                    <a:pos x="312" y="50"/>
                  </a:cxn>
                  <a:cxn ang="0">
                    <a:pos x="310" y="0"/>
                  </a:cxn>
                  <a:cxn ang="0">
                    <a:pos x="303" y="5"/>
                  </a:cxn>
                  <a:cxn ang="0">
                    <a:pos x="306" y="45"/>
                  </a:cxn>
                  <a:cxn ang="0">
                    <a:pos x="1" y="40"/>
                  </a:cxn>
                  <a:cxn ang="0">
                    <a:pos x="0" y="47"/>
                  </a:cxn>
                </a:cxnLst>
                <a:rect l="l" t="t" r="GT0" b="GT1"/>
                <a:pathLst>
                  <a:path w="1247" h="200">
                    <a:moveTo>
                      <a:pt x="0" y="186"/>
                    </a:moveTo>
                    <a:lnTo>
                      <a:pt x="1247" y="200"/>
                    </a:lnTo>
                    <a:lnTo>
                      <a:pt x="1240" y="0"/>
                    </a:lnTo>
                    <a:lnTo>
                      <a:pt x="1209" y="17"/>
                    </a:lnTo>
                    <a:lnTo>
                      <a:pt x="1223" y="178"/>
                    </a:lnTo>
                    <a:lnTo>
                      <a:pt x="1" y="160"/>
                    </a:lnTo>
                    <a:lnTo>
                      <a:pt x="0" y="186"/>
                    </a:lnTo>
                    <a:close/>
                  </a:path>
                </a:pathLst>
              </a:custGeom>
              <a:solidFill>
                <a:srgbClr val="000000"/>
              </a:solidFill>
              <a:ln w="9525">
                <a:noFill/>
                <a:round/>
              </a:ln>
            </p:spPr>
          </p:sp>
        </p:grpSp>
        <p:grpSp>
          <p:nvGrpSpPr>
            <p:cNvPr id="37904" name="Group 29"/>
            <p:cNvGrpSpPr/>
            <p:nvPr/>
          </p:nvGrpSpPr>
          <p:grpSpPr>
            <a:xfrm>
              <a:off x="4409" y="2530"/>
              <a:ext cx="1215" cy="799"/>
              <a:chOff x="4409" y="2590"/>
              <a:chExt cx="1215" cy="767"/>
            </a:xfrm>
          </p:grpSpPr>
          <p:sp>
            <p:nvSpPr>
              <p:cNvPr id="37912" name="Freeform 30"/>
              <p:cNvSpPr/>
              <p:nvPr/>
            </p:nvSpPr>
            <p:spPr bwMode="auto">
              <a:xfrm>
                <a:off x="4409" y="2590"/>
                <a:ext cx="1186" cy="746"/>
              </a:xfrm>
              <a:custGeom>
                <a:gdLst>
                  <a:gd name="GT0" fmla="+- l w 0"/>
                  <a:gd name="GT1" fmla="+- t h 0"/>
                </a:gdLst>
                <a:cxnLst>
                  <a:cxn ang="0">
                    <a:pos x="587" y="14"/>
                  </a:cxn>
                  <a:cxn ang="0">
                    <a:pos x="502" y="17"/>
                  </a:cxn>
                  <a:cxn ang="0">
                    <a:pos x="394" y="19"/>
                  </a:cxn>
                  <a:cxn ang="0">
                    <a:pos x="276" y="18"/>
                  </a:cxn>
                  <a:cxn ang="0">
                    <a:pos x="155" y="14"/>
                  </a:cxn>
                  <a:cxn ang="0">
                    <a:pos x="79" y="10"/>
                  </a:cxn>
                  <a:cxn ang="0">
                    <a:pos x="17" y="11"/>
                  </a:cxn>
                  <a:cxn ang="0">
                    <a:pos x="8" y="17"/>
                  </a:cxn>
                  <a:cxn ang="0">
                    <a:pos x="7" y="37"/>
                  </a:cxn>
                  <a:cxn ang="0">
                    <a:pos x="7" y="102"/>
                  </a:cxn>
                  <a:cxn ang="0">
                    <a:pos x="14" y="173"/>
                  </a:cxn>
                  <a:cxn ang="0">
                    <a:pos x="15" y="235"/>
                  </a:cxn>
                  <a:cxn ang="0">
                    <a:pos x="22" y="293"/>
                  </a:cxn>
                  <a:cxn ang="0">
                    <a:pos x="25" y="352"/>
                  </a:cxn>
                  <a:cxn ang="0">
                    <a:pos x="28" y="366"/>
                  </a:cxn>
                  <a:cxn ang="0">
                    <a:pos x="29" y="373"/>
                  </a:cxn>
                  <a:cxn ang="0">
                    <a:pos x="12" y="372"/>
                  </a:cxn>
                  <a:cxn ang="0">
                    <a:pos x="14" y="358"/>
                  </a:cxn>
                  <a:cxn ang="0">
                    <a:pos x="15" y="324"/>
                  </a:cxn>
                  <a:cxn ang="0">
                    <a:pos x="10" y="268"/>
                  </a:cxn>
                  <a:cxn ang="0">
                    <a:pos x="6" y="205"/>
                  </a:cxn>
                  <a:cxn ang="0">
                    <a:pos x="3" y="152"/>
                  </a:cxn>
                  <a:cxn ang="0">
                    <a:pos x="1" y="94"/>
                  </a:cxn>
                  <a:cxn ang="0">
                    <a:pos x="0" y="36"/>
                  </a:cxn>
                  <a:cxn ang="0">
                    <a:pos x="3" y="11"/>
                  </a:cxn>
                  <a:cxn ang="0">
                    <a:pos x="6" y="1"/>
                  </a:cxn>
                  <a:cxn ang="0">
                    <a:pos x="19" y="0"/>
                  </a:cxn>
                  <a:cxn ang="0">
                    <a:pos x="57" y="5"/>
                  </a:cxn>
                  <a:cxn ang="0">
                    <a:pos x="108" y="5"/>
                  </a:cxn>
                  <a:cxn ang="0">
                    <a:pos x="181" y="9"/>
                  </a:cxn>
                  <a:cxn ang="0">
                    <a:pos x="266" y="12"/>
                  </a:cxn>
                  <a:cxn ang="0">
                    <a:pos x="383" y="14"/>
                  </a:cxn>
                  <a:cxn ang="0">
                    <a:pos x="462" y="12"/>
                  </a:cxn>
                  <a:cxn ang="0">
                    <a:pos x="547" y="10"/>
                  </a:cxn>
                  <a:cxn ang="0">
                    <a:pos x="593" y="6"/>
                  </a:cxn>
                  <a:cxn ang="0">
                    <a:pos x="587" y="14"/>
                  </a:cxn>
                </a:cxnLst>
                <a:rect l="l" t="t" r="GT0" b="GT1"/>
                <a:pathLst>
                  <a:path w="2372" h="1492">
                    <a:moveTo>
                      <a:pt x="2347" y="54"/>
                    </a:moveTo>
                    <a:lnTo>
                      <a:pt x="2005" y="68"/>
                    </a:lnTo>
                    <a:lnTo>
                      <a:pt x="1575" y="75"/>
                    </a:lnTo>
                    <a:lnTo>
                      <a:pt x="1103" y="71"/>
                    </a:lnTo>
                    <a:lnTo>
                      <a:pt x="619" y="54"/>
                    </a:lnTo>
                    <a:lnTo>
                      <a:pt x="314" y="38"/>
                    </a:lnTo>
                    <a:lnTo>
                      <a:pt x="66" y="41"/>
                    </a:lnTo>
                    <a:lnTo>
                      <a:pt x="31" y="68"/>
                    </a:lnTo>
                    <a:lnTo>
                      <a:pt x="26" y="146"/>
                    </a:lnTo>
                    <a:lnTo>
                      <a:pt x="26" y="408"/>
                    </a:lnTo>
                    <a:lnTo>
                      <a:pt x="53" y="692"/>
                    </a:lnTo>
                    <a:lnTo>
                      <a:pt x="57" y="937"/>
                    </a:lnTo>
                    <a:lnTo>
                      <a:pt x="85" y="1172"/>
                    </a:lnTo>
                    <a:lnTo>
                      <a:pt x="97" y="1408"/>
                    </a:lnTo>
                    <a:lnTo>
                      <a:pt x="110" y="1462"/>
                    </a:lnTo>
                    <a:lnTo>
                      <a:pt x="116" y="1492"/>
                    </a:lnTo>
                    <a:lnTo>
                      <a:pt x="48" y="1488"/>
                    </a:lnTo>
                    <a:lnTo>
                      <a:pt x="53" y="1432"/>
                    </a:lnTo>
                    <a:lnTo>
                      <a:pt x="57" y="1294"/>
                    </a:lnTo>
                    <a:lnTo>
                      <a:pt x="40" y="1071"/>
                    </a:lnTo>
                    <a:lnTo>
                      <a:pt x="22" y="820"/>
                    </a:lnTo>
                    <a:lnTo>
                      <a:pt x="9" y="605"/>
                    </a:lnTo>
                    <a:lnTo>
                      <a:pt x="4" y="373"/>
                    </a:lnTo>
                    <a:lnTo>
                      <a:pt x="0" y="143"/>
                    </a:lnTo>
                    <a:lnTo>
                      <a:pt x="9" y="41"/>
                    </a:lnTo>
                    <a:lnTo>
                      <a:pt x="22" y="3"/>
                    </a:lnTo>
                    <a:lnTo>
                      <a:pt x="75" y="0"/>
                    </a:lnTo>
                    <a:lnTo>
                      <a:pt x="226" y="20"/>
                    </a:lnTo>
                    <a:lnTo>
                      <a:pt x="430" y="17"/>
                    </a:lnTo>
                    <a:lnTo>
                      <a:pt x="722" y="33"/>
                    </a:lnTo>
                    <a:lnTo>
                      <a:pt x="1062" y="45"/>
                    </a:lnTo>
                    <a:lnTo>
                      <a:pt x="1531" y="54"/>
                    </a:lnTo>
                    <a:lnTo>
                      <a:pt x="1845" y="45"/>
                    </a:lnTo>
                    <a:lnTo>
                      <a:pt x="2187" y="38"/>
                    </a:lnTo>
                    <a:lnTo>
                      <a:pt x="2372" y="24"/>
                    </a:lnTo>
                    <a:lnTo>
                      <a:pt x="2347" y="54"/>
                    </a:lnTo>
                    <a:close/>
                  </a:path>
                </a:pathLst>
              </a:custGeom>
              <a:solidFill>
                <a:srgbClr val="919191"/>
              </a:solidFill>
              <a:ln w="9525">
                <a:solidFill>
                  <a:srgbClr val="414141"/>
                </a:solidFill>
                <a:round/>
              </a:ln>
            </p:spPr>
          </p:sp>
          <p:sp>
            <p:nvSpPr>
              <p:cNvPr id="37913" name="Freeform 31"/>
              <p:cNvSpPr/>
              <p:nvPr/>
            </p:nvSpPr>
            <p:spPr bwMode="auto">
              <a:xfrm>
                <a:off x="4442" y="2609"/>
                <a:ext cx="1182" cy="748"/>
              </a:xfrm>
              <a:custGeom>
                <a:gdLst>
                  <a:gd name="GT0" fmla="+- l w 0"/>
                  <a:gd name="GT1" fmla="+- t h 0"/>
                </a:gdLst>
                <a:cxnLst>
                  <a:cxn ang="0">
                    <a:pos x="7" y="354"/>
                  </a:cxn>
                  <a:cxn ang="0">
                    <a:pos x="142" y="356"/>
                  </a:cxn>
                  <a:cxn ang="0">
                    <a:pos x="282" y="357"/>
                  </a:cxn>
                  <a:cxn ang="0">
                    <a:pos x="368" y="357"/>
                  </a:cxn>
                  <a:cxn ang="0">
                    <a:pos x="451" y="358"/>
                  </a:cxn>
                  <a:cxn ang="0">
                    <a:pos x="567" y="361"/>
                  </a:cxn>
                  <a:cxn ang="0">
                    <a:pos x="585" y="364"/>
                  </a:cxn>
                  <a:cxn ang="0">
                    <a:pos x="583" y="314"/>
                  </a:cxn>
                  <a:cxn ang="0">
                    <a:pos x="572" y="250"/>
                  </a:cxn>
                  <a:cxn ang="0">
                    <a:pos x="564" y="193"/>
                  </a:cxn>
                  <a:cxn ang="0">
                    <a:pos x="561" y="108"/>
                  </a:cxn>
                  <a:cxn ang="0">
                    <a:pos x="564" y="63"/>
                  </a:cxn>
                  <a:cxn ang="0">
                    <a:pos x="571" y="17"/>
                  </a:cxn>
                  <a:cxn ang="0">
                    <a:pos x="568" y="2"/>
                  </a:cxn>
                  <a:cxn ang="0">
                    <a:pos x="572" y="0"/>
                  </a:cxn>
                  <a:cxn ang="0">
                    <a:pos x="578" y="18"/>
                  </a:cxn>
                  <a:cxn ang="0">
                    <a:pos x="575" y="46"/>
                  </a:cxn>
                  <a:cxn ang="0">
                    <a:pos x="568" y="83"/>
                  </a:cxn>
                  <a:cxn ang="0">
                    <a:pos x="567" y="123"/>
                  </a:cxn>
                  <a:cxn ang="0">
                    <a:pos x="571" y="186"/>
                  </a:cxn>
                  <a:cxn ang="0">
                    <a:pos x="576" y="228"/>
                  </a:cxn>
                  <a:cxn ang="0">
                    <a:pos x="581" y="263"/>
                  </a:cxn>
                  <a:cxn ang="0">
                    <a:pos x="587" y="304"/>
                  </a:cxn>
                  <a:cxn ang="0">
                    <a:pos x="590" y="332"/>
                  </a:cxn>
                  <a:cxn ang="0">
                    <a:pos x="591" y="371"/>
                  </a:cxn>
                  <a:cxn ang="0">
                    <a:pos x="586" y="374"/>
                  </a:cxn>
                  <a:cxn ang="0">
                    <a:pos x="567" y="369"/>
                  </a:cxn>
                  <a:cxn ang="0">
                    <a:pos x="512" y="366"/>
                  </a:cxn>
                  <a:cxn ang="0">
                    <a:pos x="422" y="364"/>
                  </a:cxn>
                  <a:cxn ang="0">
                    <a:pos x="359" y="362"/>
                  </a:cxn>
                  <a:cxn ang="0">
                    <a:pos x="304" y="362"/>
                  </a:cxn>
                  <a:cxn ang="0">
                    <a:pos x="227" y="360"/>
                  </a:cxn>
                  <a:cxn ang="0">
                    <a:pos x="151" y="360"/>
                  </a:cxn>
                  <a:cxn ang="0">
                    <a:pos x="67" y="360"/>
                  </a:cxn>
                  <a:cxn ang="0">
                    <a:pos x="0" y="362"/>
                  </a:cxn>
                  <a:cxn ang="0">
                    <a:pos x="7" y="354"/>
                  </a:cxn>
                </a:cxnLst>
                <a:rect l="l" t="t" r="GT0" b="GT1"/>
                <a:pathLst>
                  <a:path w="2363" h="1498">
                    <a:moveTo>
                      <a:pt x="26" y="1417"/>
                    </a:moveTo>
                    <a:lnTo>
                      <a:pt x="566" y="1426"/>
                    </a:lnTo>
                    <a:lnTo>
                      <a:pt x="1125" y="1429"/>
                    </a:lnTo>
                    <a:lnTo>
                      <a:pt x="1470" y="1429"/>
                    </a:lnTo>
                    <a:lnTo>
                      <a:pt x="1801" y="1435"/>
                    </a:lnTo>
                    <a:lnTo>
                      <a:pt x="2266" y="1447"/>
                    </a:lnTo>
                    <a:lnTo>
                      <a:pt x="2338" y="1459"/>
                    </a:lnTo>
                    <a:lnTo>
                      <a:pt x="2332" y="1258"/>
                    </a:lnTo>
                    <a:lnTo>
                      <a:pt x="2288" y="1002"/>
                    </a:lnTo>
                    <a:lnTo>
                      <a:pt x="2253" y="773"/>
                    </a:lnTo>
                    <a:lnTo>
                      <a:pt x="2244" y="433"/>
                    </a:lnTo>
                    <a:lnTo>
                      <a:pt x="2253" y="253"/>
                    </a:lnTo>
                    <a:lnTo>
                      <a:pt x="2284" y="68"/>
                    </a:lnTo>
                    <a:lnTo>
                      <a:pt x="2270" y="9"/>
                    </a:lnTo>
                    <a:lnTo>
                      <a:pt x="2288" y="0"/>
                    </a:lnTo>
                    <a:lnTo>
                      <a:pt x="2310" y="75"/>
                    </a:lnTo>
                    <a:lnTo>
                      <a:pt x="2297" y="185"/>
                    </a:lnTo>
                    <a:lnTo>
                      <a:pt x="2270" y="332"/>
                    </a:lnTo>
                    <a:lnTo>
                      <a:pt x="2266" y="492"/>
                    </a:lnTo>
                    <a:lnTo>
                      <a:pt x="2284" y="745"/>
                    </a:lnTo>
                    <a:lnTo>
                      <a:pt x="2301" y="913"/>
                    </a:lnTo>
                    <a:lnTo>
                      <a:pt x="2323" y="1056"/>
                    </a:lnTo>
                    <a:lnTo>
                      <a:pt x="2345" y="1217"/>
                    </a:lnTo>
                    <a:lnTo>
                      <a:pt x="2360" y="1330"/>
                    </a:lnTo>
                    <a:lnTo>
                      <a:pt x="2363" y="1485"/>
                    </a:lnTo>
                    <a:lnTo>
                      <a:pt x="2341" y="1498"/>
                    </a:lnTo>
                    <a:lnTo>
                      <a:pt x="2266" y="1477"/>
                    </a:lnTo>
                    <a:lnTo>
                      <a:pt x="2045" y="1468"/>
                    </a:lnTo>
                    <a:lnTo>
                      <a:pt x="1687" y="1459"/>
                    </a:lnTo>
                    <a:lnTo>
                      <a:pt x="1434" y="1450"/>
                    </a:lnTo>
                    <a:lnTo>
                      <a:pt x="1213" y="1450"/>
                    </a:lnTo>
                    <a:lnTo>
                      <a:pt x="908" y="1443"/>
                    </a:lnTo>
                    <a:lnTo>
                      <a:pt x="603" y="1443"/>
                    </a:lnTo>
                    <a:lnTo>
                      <a:pt x="265" y="1443"/>
                    </a:lnTo>
                    <a:lnTo>
                      <a:pt x="0" y="1450"/>
                    </a:lnTo>
                    <a:lnTo>
                      <a:pt x="26" y="1417"/>
                    </a:lnTo>
                    <a:close/>
                  </a:path>
                </a:pathLst>
              </a:custGeom>
              <a:solidFill>
                <a:srgbClr val="919191"/>
              </a:solidFill>
              <a:ln w="9525">
                <a:solidFill>
                  <a:srgbClr val="414141"/>
                </a:solidFill>
                <a:round/>
              </a:ln>
            </p:spPr>
          </p:sp>
        </p:grpSp>
        <p:grpSp>
          <p:nvGrpSpPr>
            <p:cNvPr id="37905" name="Group 32"/>
            <p:cNvGrpSpPr/>
            <p:nvPr/>
          </p:nvGrpSpPr>
          <p:grpSpPr>
            <a:xfrm>
              <a:off x="4904" y="2924"/>
              <a:ext cx="560" cy="764"/>
              <a:chOff x="4904" y="2968"/>
              <a:chExt cx="560" cy="734"/>
            </a:xfrm>
          </p:grpSpPr>
          <p:sp>
            <p:nvSpPr>
              <p:cNvPr id="37906" name="Freeform 33"/>
              <p:cNvSpPr/>
              <p:nvPr/>
            </p:nvSpPr>
            <p:spPr bwMode="auto">
              <a:xfrm>
                <a:off x="5060" y="3066"/>
                <a:ext cx="155" cy="141"/>
              </a:xfrm>
              <a:custGeom>
                <a:gdLst>
                  <a:gd name="GT0" fmla="+- l w 0"/>
                  <a:gd name="GT1" fmla="+- t h 0"/>
                </a:gdLst>
                <a:cxnLst>
                  <a:cxn ang="0">
                    <a:pos x="50" y="16"/>
                  </a:cxn>
                  <a:cxn ang="0">
                    <a:pos x="41" y="7"/>
                  </a:cxn>
                  <a:cxn ang="0">
                    <a:pos x="28" y="2"/>
                  </a:cxn>
                  <a:cxn ang="0">
                    <a:pos x="21" y="0"/>
                  </a:cxn>
                  <a:cxn ang="0">
                    <a:pos x="12" y="4"/>
                  </a:cxn>
                  <a:cxn ang="0">
                    <a:pos x="6" y="9"/>
                  </a:cxn>
                  <a:cxn ang="0">
                    <a:pos x="3" y="19"/>
                  </a:cxn>
                  <a:cxn ang="0">
                    <a:pos x="0" y="30"/>
                  </a:cxn>
                  <a:cxn ang="0">
                    <a:pos x="2" y="47"/>
                  </a:cxn>
                  <a:cxn ang="0">
                    <a:pos x="6" y="57"/>
                  </a:cxn>
                  <a:cxn ang="0">
                    <a:pos x="11" y="64"/>
                  </a:cxn>
                  <a:cxn ang="0">
                    <a:pos x="21" y="69"/>
                  </a:cxn>
                  <a:cxn ang="0">
                    <a:pos x="28" y="71"/>
                  </a:cxn>
                  <a:cxn ang="0">
                    <a:pos x="38" y="71"/>
                  </a:cxn>
                  <a:cxn ang="0">
                    <a:pos x="44" y="67"/>
                  </a:cxn>
                  <a:cxn ang="0">
                    <a:pos x="50" y="61"/>
                  </a:cxn>
                  <a:cxn ang="0">
                    <a:pos x="52" y="52"/>
                  </a:cxn>
                  <a:cxn ang="0">
                    <a:pos x="55" y="43"/>
                  </a:cxn>
                  <a:cxn ang="0">
                    <a:pos x="56" y="31"/>
                  </a:cxn>
                  <a:cxn ang="0">
                    <a:pos x="55" y="24"/>
                  </a:cxn>
                  <a:cxn ang="0">
                    <a:pos x="63" y="18"/>
                  </a:cxn>
                  <a:cxn ang="0">
                    <a:pos x="74" y="13"/>
                  </a:cxn>
                  <a:cxn ang="0">
                    <a:pos x="78" y="8"/>
                  </a:cxn>
                  <a:cxn ang="0">
                    <a:pos x="77" y="5"/>
                  </a:cxn>
                  <a:cxn ang="0">
                    <a:pos x="71" y="3"/>
                  </a:cxn>
                  <a:cxn ang="0">
                    <a:pos x="65" y="5"/>
                  </a:cxn>
                  <a:cxn ang="0">
                    <a:pos x="60" y="13"/>
                  </a:cxn>
                  <a:cxn ang="0">
                    <a:pos x="50" y="16"/>
                  </a:cxn>
                </a:cxnLst>
                <a:rect l="l" t="t" r="GT0" b="GT1"/>
                <a:pathLst>
                  <a:path w="309" h="282">
                    <a:moveTo>
                      <a:pt x="198" y="62"/>
                    </a:moveTo>
                    <a:lnTo>
                      <a:pt x="162" y="26"/>
                    </a:lnTo>
                    <a:lnTo>
                      <a:pt x="112" y="5"/>
                    </a:lnTo>
                    <a:lnTo>
                      <a:pt x="84" y="0"/>
                    </a:lnTo>
                    <a:lnTo>
                      <a:pt x="46" y="14"/>
                    </a:lnTo>
                    <a:lnTo>
                      <a:pt x="24" y="36"/>
                    </a:lnTo>
                    <a:lnTo>
                      <a:pt x="11" y="76"/>
                    </a:lnTo>
                    <a:lnTo>
                      <a:pt x="0" y="118"/>
                    </a:lnTo>
                    <a:lnTo>
                      <a:pt x="7" y="188"/>
                    </a:lnTo>
                    <a:lnTo>
                      <a:pt x="24" y="228"/>
                    </a:lnTo>
                    <a:lnTo>
                      <a:pt x="44" y="256"/>
                    </a:lnTo>
                    <a:lnTo>
                      <a:pt x="81" y="274"/>
                    </a:lnTo>
                    <a:lnTo>
                      <a:pt x="112" y="282"/>
                    </a:lnTo>
                    <a:lnTo>
                      <a:pt x="149" y="281"/>
                    </a:lnTo>
                    <a:lnTo>
                      <a:pt x="174" y="267"/>
                    </a:lnTo>
                    <a:lnTo>
                      <a:pt x="197" y="242"/>
                    </a:lnTo>
                    <a:lnTo>
                      <a:pt x="206" y="207"/>
                    </a:lnTo>
                    <a:lnTo>
                      <a:pt x="217" y="169"/>
                    </a:lnTo>
                    <a:lnTo>
                      <a:pt x="224" y="122"/>
                    </a:lnTo>
                    <a:lnTo>
                      <a:pt x="219" y="96"/>
                    </a:lnTo>
                    <a:lnTo>
                      <a:pt x="252" y="69"/>
                    </a:lnTo>
                    <a:lnTo>
                      <a:pt x="294" y="50"/>
                    </a:lnTo>
                    <a:lnTo>
                      <a:pt x="309" y="31"/>
                    </a:lnTo>
                    <a:lnTo>
                      <a:pt x="307" y="19"/>
                    </a:lnTo>
                    <a:lnTo>
                      <a:pt x="281" y="10"/>
                    </a:lnTo>
                    <a:lnTo>
                      <a:pt x="257" y="19"/>
                    </a:lnTo>
                    <a:lnTo>
                      <a:pt x="237" y="52"/>
                    </a:lnTo>
                    <a:lnTo>
                      <a:pt x="198" y="62"/>
                    </a:lnTo>
                    <a:close/>
                  </a:path>
                </a:pathLst>
              </a:custGeom>
              <a:solidFill>
                <a:schemeClr val="accent2"/>
              </a:solidFill>
              <a:ln w="9525">
                <a:solidFill>
                  <a:schemeClr val="accent2"/>
                </a:solidFill>
                <a:round/>
              </a:ln>
            </p:spPr>
          </p:sp>
          <p:sp>
            <p:nvSpPr>
              <p:cNvPr id="37907" name="Freeform 34"/>
              <p:cNvSpPr/>
              <p:nvPr/>
            </p:nvSpPr>
            <p:spPr bwMode="auto">
              <a:xfrm>
                <a:off x="5112" y="3218"/>
                <a:ext cx="132" cy="215"/>
              </a:xfrm>
              <a:custGeom>
                <a:gdLst>
                  <a:gd name="GT0" fmla="+- l w 0"/>
                  <a:gd name="GT1" fmla="+- t h 0"/>
                </a:gdLst>
                <a:cxnLst>
                  <a:cxn ang="0">
                    <a:pos x="9" y="2"/>
                  </a:cxn>
                  <a:cxn ang="0">
                    <a:pos x="23" y="0"/>
                  </a:cxn>
                  <a:cxn ang="0">
                    <a:pos x="35" y="2"/>
                  </a:cxn>
                  <a:cxn ang="0">
                    <a:pos x="46" y="7"/>
                  </a:cxn>
                  <a:cxn ang="0">
                    <a:pos x="54" y="14"/>
                  </a:cxn>
                  <a:cxn ang="0">
                    <a:pos x="59" y="23"/>
                  </a:cxn>
                  <a:cxn ang="0">
                    <a:pos x="63" y="34"/>
                  </a:cxn>
                  <a:cxn ang="0">
                    <a:pos x="66" y="45"/>
                  </a:cxn>
                  <a:cxn ang="0">
                    <a:pos x="66" y="57"/>
                  </a:cxn>
                  <a:cxn ang="0">
                    <a:pos x="64" y="72"/>
                  </a:cxn>
                  <a:cxn ang="0">
                    <a:pos x="61" y="83"/>
                  </a:cxn>
                  <a:cxn ang="0">
                    <a:pos x="56" y="93"/>
                  </a:cxn>
                  <a:cxn ang="0">
                    <a:pos x="51" y="101"/>
                  </a:cxn>
                  <a:cxn ang="0">
                    <a:pos x="43" y="106"/>
                  </a:cxn>
                  <a:cxn ang="0">
                    <a:pos x="33" y="107"/>
                  </a:cxn>
                  <a:cxn ang="0">
                    <a:pos x="24" y="107"/>
                  </a:cxn>
                  <a:cxn ang="0">
                    <a:pos x="17" y="103"/>
                  </a:cxn>
                  <a:cxn ang="0">
                    <a:pos x="14" y="98"/>
                  </a:cxn>
                  <a:cxn ang="0">
                    <a:pos x="11" y="89"/>
                  </a:cxn>
                  <a:cxn ang="0">
                    <a:pos x="12" y="77"/>
                  </a:cxn>
                  <a:cxn ang="0">
                    <a:pos x="15" y="70"/>
                  </a:cxn>
                  <a:cxn ang="0">
                    <a:pos x="19" y="61"/>
                  </a:cxn>
                  <a:cxn ang="0">
                    <a:pos x="19" y="55"/>
                  </a:cxn>
                  <a:cxn ang="0">
                    <a:pos x="16" y="49"/>
                  </a:cxn>
                  <a:cxn ang="0">
                    <a:pos x="12" y="41"/>
                  </a:cxn>
                  <a:cxn ang="0">
                    <a:pos x="5" y="33"/>
                  </a:cxn>
                  <a:cxn ang="0">
                    <a:pos x="0" y="24"/>
                  </a:cxn>
                  <a:cxn ang="0">
                    <a:pos x="0" y="16"/>
                  </a:cxn>
                  <a:cxn ang="0">
                    <a:pos x="2" y="9"/>
                  </a:cxn>
                  <a:cxn ang="0">
                    <a:pos x="9" y="2"/>
                  </a:cxn>
                </a:cxnLst>
                <a:rect l="l" t="t" r="GT0" b="GT1"/>
                <a:pathLst>
                  <a:path w="264" h="431">
                    <a:moveTo>
                      <a:pt x="35" y="9"/>
                    </a:moveTo>
                    <a:lnTo>
                      <a:pt x="90" y="0"/>
                    </a:lnTo>
                    <a:lnTo>
                      <a:pt x="139" y="9"/>
                    </a:lnTo>
                    <a:lnTo>
                      <a:pt x="182" y="28"/>
                    </a:lnTo>
                    <a:lnTo>
                      <a:pt x="213" y="58"/>
                    </a:lnTo>
                    <a:lnTo>
                      <a:pt x="235" y="93"/>
                    </a:lnTo>
                    <a:lnTo>
                      <a:pt x="250" y="136"/>
                    </a:lnTo>
                    <a:lnTo>
                      <a:pt x="263" y="180"/>
                    </a:lnTo>
                    <a:lnTo>
                      <a:pt x="264" y="231"/>
                    </a:lnTo>
                    <a:lnTo>
                      <a:pt x="255" y="288"/>
                    </a:lnTo>
                    <a:lnTo>
                      <a:pt x="241" y="334"/>
                    </a:lnTo>
                    <a:lnTo>
                      <a:pt x="222" y="374"/>
                    </a:lnTo>
                    <a:lnTo>
                      <a:pt x="202" y="405"/>
                    </a:lnTo>
                    <a:lnTo>
                      <a:pt x="171" y="424"/>
                    </a:lnTo>
                    <a:lnTo>
                      <a:pt x="130" y="431"/>
                    </a:lnTo>
                    <a:lnTo>
                      <a:pt x="95" y="428"/>
                    </a:lnTo>
                    <a:lnTo>
                      <a:pt x="68" y="412"/>
                    </a:lnTo>
                    <a:lnTo>
                      <a:pt x="53" y="393"/>
                    </a:lnTo>
                    <a:lnTo>
                      <a:pt x="42" y="356"/>
                    </a:lnTo>
                    <a:lnTo>
                      <a:pt x="46" y="311"/>
                    </a:lnTo>
                    <a:lnTo>
                      <a:pt x="60" y="283"/>
                    </a:lnTo>
                    <a:lnTo>
                      <a:pt x="73" y="246"/>
                    </a:lnTo>
                    <a:lnTo>
                      <a:pt x="73" y="220"/>
                    </a:lnTo>
                    <a:lnTo>
                      <a:pt x="62" y="199"/>
                    </a:lnTo>
                    <a:lnTo>
                      <a:pt x="46" y="166"/>
                    </a:lnTo>
                    <a:lnTo>
                      <a:pt x="20" y="135"/>
                    </a:lnTo>
                    <a:lnTo>
                      <a:pt x="0" y="98"/>
                    </a:lnTo>
                    <a:lnTo>
                      <a:pt x="0" y="65"/>
                    </a:lnTo>
                    <a:lnTo>
                      <a:pt x="7" y="39"/>
                    </a:lnTo>
                    <a:lnTo>
                      <a:pt x="35" y="9"/>
                    </a:lnTo>
                    <a:close/>
                  </a:path>
                </a:pathLst>
              </a:custGeom>
              <a:solidFill>
                <a:schemeClr val="accent2"/>
              </a:solidFill>
              <a:ln w="9525">
                <a:solidFill>
                  <a:schemeClr val="accent2"/>
                </a:solidFill>
                <a:round/>
              </a:ln>
            </p:spPr>
          </p:sp>
          <p:sp>
            <p:nvSpPr>
              <p:cNvPr id="37908" name="Freeform 35"/>
              <p:cNvSpPr/>
              <p:nvPr/>
            </p:nvSpPr>
            <p:spPr bwMode="auto">
              <a:xfrm>
                <a:off x="4904" y="2968"/>
                <a:ext cx="241" cy="301"/>
              </a:xfrm>
              <a:custGeom>
                <a:gdLst>
                  <a:gd name="GT0" fmla="+- l w 0"/>
                  <a:gd name="GT1" fmla="+- t h 0"/>
                </a:gdLst>
                <a:cxnLst>
                  <a:cxn ang="0">
                    <a:pos x="95" y="136"/>
                  </a:cxn>
                  <a:cxn ang="0">
                    <a:pos x="108" y="135"/>
                  </a:cxn>
                  <a:cxn ang="0">
                    <a:pos x="118" y="136"/>
                  </a:cxn>
                  <a:cxn ang="0">
                    <a:pos x="121" y="142"/>
                  </a:cxn>
                  <a:cxn ang="0">
                    <a:pos x="118" y="148"/>
                  </a:cxn>
                  <a:cxn ang="0">
                    <a:pos x="111" y="151"/>
                  </a:cxn>
                  <a:cxn ang="0">
                    <a:pos x="92" y="148"/>
                  </a:cxn>
                  <a:cxn ang="0">
                    <a:pos x="67" y="142"/>
                  </a:cxn>
                  <a:cxn ang="0">
                    <a:pos x="46" y="126"/>
                  </a:cxn>
                  <a:cxn ang="0">
                    <a:pos x="34" y="101"/>
                  </a:cxn>
                  <a:cxn ang="0">
                    <a:pos x="23" y="65"/>
                  </a:cxn>
                  <a:cxn ang="0">
                    <a:pos x="18" y="39"/>
                  </a:cxn>
                  <a:cxn ang="0">
                    <a:pos x="17" y="31"/>
                  </a:cxn>
                  <a:cxn ang="0">
                    <a:pos x="7" y="26"/>
                  </a:cxn>
                  <a:cxn ang="0">
                    <a:pos x="0" y="17"/>
                  </a:cxn>
                  <a:cxn ang="0">
                    <a:pos x="2" y="9"/>
                  </a:cxn>
                  <a:cxn ang="0">
                    <a:pos x="10" y="9"/>
                  </a:cxn>
                  <a:cxn ang="0">
                    <a:pos x="16" y="19"/>
                  </a:cxn>
                  <a:cxn ang="0">
                    <a:pos x="20" y="18"/>
                  </a:cxn>
                  <a:cxn ang="0">
                    <a:pos x="15" y="5"/>
                  </a:cxn>
                  <a:cxn ang="0">
                    <a:pos x="20" y="0"/>
                  </a:cxn>
                  <a:cxn ang="0">
                    <a:pos x="28" y="10"/>
                  </a:cxn>
                  <a:cxn ang="0">
                    <a:pos x="26" y="20"/>
                  </a:cxn>
                  <a:cxn ang="0">
                    <a:pos x="34" y="3"/>
                  </a:cxn>
                  <a:cxn ang="0">
                    <a:pos x="40" y="5"/>
                  </a:cxn>
                  <a:cxn ang="0">
                    <a:pos x="41" y="12"/>
                  </a:cxn>
                  <a:cxn ang="0">
                    <a:pos x="35" y="20"/>
                  </a:cxn>
                  <a:cxn ang="0">
                    <a:pos x="29" y="28"/>
                  </a:cxn>
                  <a:cxn ang="0">
                    <a:pos x="27" y="36"/>
                  </a:cxn>
                  <a:cxn ang="0">
                    <a:pos x="29" y="51"/>
                  </a:cxn>
                  <a:cxn ang="0">
                    <a:pos x="35" y="72"/>
                  </a:cxn>
                  <a:cxn ang="0">
                    <a:pos x="44" y="93"/>
                  </a:cxn>
                  <a:cxn ang="0">
                    <a:pos x="55" y="113"/>
                  </a:cxn>
                  <a:cxn ang="0">
                    <a:pos x="63" y="124"/>
                  </a:cxn>
                  <a:cxn ang="0">
                    <a:pos x="72" y="131"/>
                  </a:cxn>
                  <a:cxn ang="0">
                    <a:pos x="84" y="133"/>
                  </a:cxn>
                  <a:cxn ang="0">
                    <a:pos x="95" y="136"/>
                  </a:cxn>
                </a:cxnLst>
                <a:rect l="l" t="t" r="GT0" b="GT1"/>
                <a:pathLst>
                  <a:path w="482" h="602">
                    <a:moveTo>
                      <a:pt x="379" y="541"/>
                    </a:moveTo>
                    <a:lnTo>
                      <a:pt x="430" y="538"/>
                    </a:lnTo>
                    <a:lnTo>
                      <a:pt x="469" y="541"/>
                    </a:lnTo>
                    <a:lnTo>
                      <a:pt x="482" y="566"/>
                    </a:lnTo>
                    <a:lnTo>
                      <a:pt x="471" y="590"/>
                    </a:lnTo>
                    <a:lnTo>
                      <a:pt x="443" y="602"/>
                    </a:lnTo>
                    <a:lnTo>
                      <a:pt x="366" y="592"/>
                    </a:lnTo>
                    <a:lnTo>
                      <a:pt x="267" y="566"/>
                    </a:lnTo>
                    <a:lnTo>
                      <a:pt x="184" y="503"/>
                    </a:lnTo>
                    <a:lnTo>
                      <a:pt x="136" y="403"/>
                    </a:lnTo>
                    <a:lnTo>
                      <a:pt x="91" y="257"/>
                    </a:lnTo>
                    <a:lnTo>
                      <a:pt x="70" y="155"/>
                    </a:lnTo>
                    <a:lnTo>
                      <a:pt x="65" y="122"/>
                    </a:lnTo>
                    <a:lnTo>
                      <a:pt x="28" y="103"/>
                    </a:lnTo>
                    <a:lnTo>
                      <a:pt x="0" y="65"/>
                    </a:lnTo>
                    <a:lnTo>
                      <a:pt x="8" y="35"/>
                    </a:lnTo>
                    <a:lnTo>
                      <a:pt x="37" y="35"/>
                    </a:lnTo>
                    <a:lnTo>
                      <a:pt x="61" y="73"/>
                    </a:lnTo>
                    <a:lnTo>
                      <a:pt x="78" y="70"/>
                    </a:lnTo>
                    <a:lnTo>
                      <a:pt x="57" y="19"/>
                    </a:lnTo>
                    <a:lnTo>
                      <a:pt x="78" y="0"/>
                    </a:lnTo>
                    <a:lnTo>
                      <a:pt x="109" y="40"/>
                    </a:lnTo>
                    <a:lnTo>
                      <a:pt x="103" y="79"/>
                    </a:lnTo>
                    <a:lnTo>
                      <a:pt x="133" y="12"/>
                    </a:lnTo>
                    <a:lnTo>
                      <a:pt x="157" y="19"/>
                    </a:lnTo>
                    <a:lnTo>
                      <a:pt x="164" y="47"/>
                    </a:lnTo>
                    <a:lnTo>
                      <a:pt x="138" y="77"/>
                    </a:lnTo>
                    <a:lnTo>
                      <a:pt x="113" y="112"/>
                    </a:lnTo>
                    <a:lnTo>
                      <a:pt x="105" y="142"/>
                    </a:lnTo>
                    <a:lnTo>
                      <a:pt x="116" y="204"/>
                    </a:lnTo>
                    <a:lnTo>
                      <a:pt x="138" y="288"/>
                    </a:lnTo>
                    <a:lnTo>
                      <a:pt x="173" y="372"/>
                    </a:lnTo>
                    <a:lnTo>
                      <a:pt x="219" y="449"/>
                    </a:lnTo>
                    <a:lnTo>
                      <a:pt x="249" y="494"/>
                    </a:lnTo>
                    <a:lnTo>
                      <a:pt x="287" y="522"/>
                    </a:lnTo>
                    <a:lnTo>
                      <a:pt x="335" y="532"/>
                    </a:lnTo>
                    <a:lnTo>
                      <a:pt x="379" y="541"/>
                    </a:lnTo>
                    <a:close/>
                  </a:path>
                </a:pathLst>
              </a:custGeom>
              <a:solidFill>
                <a:schemeClr val="accent2"/>
              </a:solidFill>
              <a:ln w="9525">
                <a:solidFill>
                  <a:schemeClr val="accent2"/>
                </a:solidFill>
                <a:round/>
              </a:ln>
            </p:spPr>
          </p:sp>
          <p:sp>
            <p:nvSpPr>
              <p:cNvPr id="37909" name="Freeform 36"/>
              <p:cNvSpPr/>
              <p:nvPr/>
            </p:nvSpPr>
            <p:spPr bwMode="auto">
              <a:xfrm>
                <a:off x="5171" y="3027"/>
                <a:ext cx="293" cy="240"/>
              </a:xfrm>
              <a:custGeom>
                <a:gdLst>
                  <a:gd name="GT0" fmla="+- l w 0"/>
                  <a:gd name="GT1" fmla="+- t h 0"/>
                </a:gdLst>
                <a:cxnLst>
                  <a:cxn ang="0">
                    <a:pos x="4" y="106"/>
                  </a:cxn>
                  <a:cxn ang="0">
                    <a:pos x="20" y="104"/>
                  </a:cxn>
                  <a:cxn ang="0">
                    <a:pos x="40" y="101"/>
                  </a:cxn>
                  <a:cxn ang="0">
                    <a:pos x="67" y="93"/>
                  </a:cxn>
                  <a:cxn ang="0">
                    <a:pos x="84" y="83"/>
                  </a:cxn>
                  <a:cxn ang="0">
                    <a:pos x="91" y="73"/>
                  </a:cxn>
                  <a:cxn ang="0">
                    <a:pos x="99" y="55"/>
                  </a:cxn>
                  <a:cxn ang="0">
                    <a:pos x="104" y="37"/>
                  </a:cxn>
                  <a:cxn ang="0">
                    <a:pos x="104" y="28"/>
                  </a:cxn>
                  <a:cxn ang="0">
                    <a:pos x="103" y="23"/>
                  </a:cxn>
                  <a:cxn ang="0">
                    <a:pos x="91" y="21"/>
                  </a:cxn>
                  <a:cxn ang="0">
                    <a:pos x="86" y="16"/>
                  </a:cxn>
                  <a:cxn ang="0">
                    <a:pos x="89" y="12"/>
                  </a:cxn>
                  <a:cxn ang="0">
                    <a:pos x="94" y="12"/>
                  </a:cxn>
                  <a:cxn ang="0">
                    <a:pos x="102" y="16"/>
                  </a:cxn>
                  <a:cxn ang="0">
                    <a:pos x="106" y="17"/>
                  </a:cxn>
                  <a:cxn ang="0">
                    <a:pos x="111" y="15"/>
                  </a:cxn>
                  <a:cxn ang="0">
                    <a:pos x="117" y="10"/>
                  </a:cxn>
                  <a:cxn ang="0">
                    <a:pos x="121" y="3"/>
                  </a:cxn>
                  <a:cxn ang="0">
                    <a:pos x="126" y="0"/>
                  </a:cxn>
                  <a:cxn ang="0">
                    <a:pos x="131" y="1"/>
                  </a:cxn>
                  <a:cxn ang="0">
                    <a:pos x="130" y="7"/>
                  </a:cxn>
                  <a:cxn ang="0">
                    <a:pos x="122" y="15"/>
                  </a:cxn>
                  <a:cxn ang="0">
                    <a:pos x="117" y="18"/>
                  </a:cxn>
                  <a:cxn ang="0">
                    <a:pos x="118" y="20"/>
                  </a:cxn>
                  <a:cxn ang="0">
                    <a:pos x="124" y="20"/>
                  </a:cxn>
                  <a:cxn ang="0">
                    <a:pos x="132" y="19"/>
                  </a:cxn>
                  <a:cxn ang="0">
                    <a:pos x="138" y="16"/>
                  </a:cxn>
                  <a:cxn ang="0">
                    <a:pos x="140" y="12"/>
                  </a:cxn>
                  <a:cxn ang="0">
                    <a:pos x="145" y="13"/>
                  </a:cxn>
                  <a:cxn ang="0">
                    <a:pos x="146" y="20"/>
                  </a:cxn>
                  <a:cxn ang="0">
                    <a:pos x="139" y="25"/>
                  </a:cxn>
                  <a:cxn ang="0">
                    <a:pos x="129" y="26"/>
                  </a:cxn>
                  <a:cxn ang="0">
                    <a:pos x="118" y="25"/>
                  </a:cxn>
                  <a:cxn ang="0">
                    <a:pos x="114" y="28"/>
                  </a:cxn>
                  <a:cxn ang="0">
                    <a:pos x="111" y="38"/>
                  </a:cxn>
                  <a:cxn ang="0">
                    <a:pos x="110" y="49"/>
                  </a:cxn>
                  <a:cxn ang="0">
                    <a:pos x="106" y="63"/>
                  </a:cxn>
                  <a:cxn ang="0">
                    <a:pos x="103" y="73"/>
                  </a:cxn>
                  <a:cxn ang="0">
                    <a:pos x="99" y="82"/>
                  </a:cxn>
                  <a:cxn ang="0">
                    <a:pos x="93" y="90"/>
                  </a:cxn>
                  <a:cxn ang="0">
                    <a:pos x="87" y="93"/>
                  </a:cxn>
                  <a:cxn ang="0">
                    <a:pos x="77" y="99"/>
                  </a:cxn>
                  <a:cxn ang="0">
                    <a:pos x="64" y="106"/>
                  </a:cxn>
                  <a:cxn ang="0">
                    <a:pos x="45" y="111"/>
                  </a:cxn>
                  <a:cxn ang="0">
                    <a:pos x="30" y="114"/>
                  </a:cxn>
                  <a:cxn ang="0">
                    <a:pos x="13" y="121"/>
                  </a:cxn>
                  <a:cxn ang="0">
                    <a:pos x="4" y="118"/>
                  </a:cxn>
                  <a:cxn ang="0">
                    <a:pos x="0" y="111"/>
                  </a:cxn>
                  <a:cxn ang="0">
                    <a:pos x="4" y="106"/>
                  </a:cxn>
                </a:cxnLst>
                <a:rect l="l" t="t" r="GT0" b="GT1"/>
                <a:pathLst>
                  <a:path w="587" h="478">
                    <a:moveTo>
                      <a:pt x="19" y="420"/>
                    </a:moveTo>
                    <a:lnTo>
                      <a:pt x="81" y="415"/>
                    </a:lnTo>
                    <a:lnTo>
                      <a:pt x="162" y="403"/>
                    </a:lnTo>
                    <a:lnTo>
                      <a:pt x="271" y="370"/>
                    </a:lnTo>
                    <a:lnTo>
                      <a:pt x="337" y="331"/>
                    </a:lnTo>
                    <a:lnTo>
                      <a:pt x="366" y="291"/>
                    </a:lnTo>
                    <a:lnTo>
                      <a:pt x="397" y="220"/>
                    </a:lnTo>
                    <a:lnTo>
                      <a:pt x="418" y="148"/>
                    </a:lnTo>
                    <a:lnTo>
                      <a:pt x="419" y="110"/>
                    </a:lnTo>
                    <a:lnTo>
                      <a:pt x="414" y="91"/>
                    </a:lnTo>
                    <a:lnTo>
                      <a:pt x="364" y="84"/>
                    </a:lnTo>
                    <a:lnTo>
                      <a:pt x="346" y="64"/>
                    </a:lnTo>
                    <a:lnTo>
                      <a:pt x="357" y="47"/>
                    </a:lnTo>
                    <a:lnTo>
                      <a:pt x="379" y="47"/>
                    </a:lnTo>
                    <a:lnTo>
                      <a:pt x="410" y="61"/>
                    </a:lnTo>
                    <a:lnTo>
                      <a:pt x="427" y="66"/>
                    </a:lnTo>
                    <a:lnTo>
                      <a:pt x="447" y="57"/>
                    </a:lnTo>
                    <a:lnTo>
                      <a:pt x="471" y="38"/>
                    </a:lnTo>
                    <a:lnTo>
                      <a:pt x="487" y="9"/>
                    </a:lnTo>
                    <a:lnTo>
                      <a:pt x="506" y="0"/>
                    </a:lnTo>
                    <a:lnTo>
                      <a:pt x="526" y="2"/>
                    </a:lnTo>
                    <a:lnTo>
                      <a:pt x="520" y="28"/>
                    </a:lnTo>
                    <a:lnTo>
                      <a:pt x="491" y="57"/>
                    </a:lnTo>
                    <a:lnTo>
                      <a:pt x="471" y="71"/>
                    </a:lnTo>
                    <a:lnTo>
                      <a:pt x="475" y="77"/>
                    </a:lnTo>
                    <a:lnTo>
                      <a:pt x="498" y="77"/>
                    </a:lnTo>
                    <a:lnTo>
                      <a:pt x="528" y="73"/>
                    </a:lnTo>
                    <a:lnTo>
                      <a:pt x="554" y="64"/>
                    </a:lnTo>
                    <a:lnTo>
                      <a:pt x="563" y="45"/>
                    </a:lnTo>
                    <a:lnTo>
                      <a:pt x="583" y="52"/>
                    </a:lnTo>
                    <a:lnTo>
                      <a:pt x="587" y="77"/>
                    </a:lnTo>
                    <a:lnTo>
                      <a:pt x="559" y="98"/>
                    </a:lnTo>
                    <a:lnTo>
                      <a:pt x="519" y="103"/>
                    </a:lnTo>
                    <a:lnTo>
                      <a:pt x="475" y="99"/>
                    </a:lnTo>
                    <a:lnTo>
                      <a:pt x="458" y="110"/>
                    </a:lnTo>
                    <a:lnTo>
                      <a:pt x="447" y="150"/>
                    </a:lnTo>
                    <a:lnTo>
                      <a:pt x="440" y="195"/>
                    </a:lnTo>
                    <a:lnTo>
                      <a:pt x="427" y="251"/>
                    </a:lnTo>
                    <a:lnTo>
                      <a:pt x="414" y="291"/>
                    </a:lnTo>
                    <a:lnTo>
                      <a:pt x="397" y="324"/>
                    </a:lnTo>
                    <a:lnTo>
                      <a:pt x="372" y="358"/>
                    </a:lnTo>
                    <a:lnTo>
                      <a:pt x="350" y="370"/>
                    </a:lnTo>
                    <a:lnTo>
                      <a:pt x="309" y="394"/>
                    </a:lnTo>
                    <a:lnTo>
                      <a:pt x="256" y="420"/>
                    </a:lnTo>
                    <a:lnTo>
                      <a:pt x="180" y="440"/>
                    </a:lnTo>
                    <a:lnTo>
                      <a:pt x="120" y="454"/>
                    </a:lnTo>
                    <a:lnTo>
                      <a:pt x="52" y="478"/>
                    </a:lnTo>
                    <a:lnTo>
                      <a:pt x="19" y="471"/>
                    </a:lnTo>
                    <a:lnTo>
                      <a:pt x="0" y="440"/>
                    </a:lnTo>
                    <a:lnTo>
                      <a:pt x="19" y="420"/>
                    </a:lnTo>
                    <a:close/>
                  </a:path>
                </a:pathLst>
              </a:custGeom>
              <a:solidFill>
                <a:schemeClr val="accent2"/>
              </a:solidFill>
              <a:ln w="9525">
                <a:solidFill>
                  <a:schemeClr val="accent2"/>
                </a:solidFill>
                <a:round/>
              </a:ln>
            </p:spPr>
          </p:sp>
          <p:sp>
            <p:nvSpPr>
              <p:cNvPr id="37910" name="Freeform 37"/>
              <p:cNvSpPr/>
              <p:nvPr/>
            </p:nvSpPr>
            <p:spPr bwMode="auto">
              <a:xfrm>
                <a:off x="5117" y="3391"/>
                <a:ext cx="94" cy="307"/>
              </a:xfrm>
              <a:custGeom>
                <a:gdLst>
                  <a:gd name="GT0" fmla="+- l w 0"/>
                  <a:gd name="GT1" fmla="+- t h 0"/>
                </a:gdLst>
                <a:cxnLst>
                  <a:cxn ang="0">
                    <a:pos x="12" y="2"/>
                  </a:cxn>
                  <a:cxn ang="0">
                    <a:pos x="21" y="0"/>
                  </a:cxn>
                  <a:cxn ang="0">
                    <a:pos x="26" y="5"/>
                  </a:cxn>
                  <a:cxn ang="0">
                    <a:pos x="27" y="13"/>
                  </a:cxn>
                  <a:cxn ang="0">
                    <a:pos x="28" y="30"/>
                  </a:cxn>
                  <a:cxn ang="0">
                    <a:pos x="27" y="56"/>
                  </a:cxn>
                  <a:cxn ang="0">
                    <a:pos x="23" y="81"/>
                  </a:cxn>
                  <a:cxn ang="0">
                    <a:pos x="19" y="107"/>
                  </a:cxn>
                  <a:cxn ang="0">
                    <a:pos x="15" y="130"/>
                  </a:cxn>
                  <a:cxn ang="0">
                    <a:pos x="15" y="134"/>
                  </a:cxn>
                  <a:cxn ang="0">
                    <a:pos x="17" y="137"/>
                  </a:cxn>
                  <a:cxn ang="0">
                    <a:pos x="25" y="134"/>
                  </a:cxn>
                  <a:cxn ang="0">
                    <a:pos x="30" y="125"/>
                  </a:cxn>
                  <a:cxn ang="0">
                    <a:pos x="34" y="121"/>
                  </a:cxn>
                  <a:cxn ang="0">
                    <a:pos x="43" y="119"/>
                  </a:cxn>
                  <a:cxn ang="0">
                    <a:pos x="46" y="120"/>
                  </a:cxn>
                  <a:cxn ang="0">
                    <a:pos x="47" y="128"/>
                  </a:cxn>
                  <a:cxn ang="0">
                    <a:pos x="37" y="133"/>
                  </a:cxn>
                  <a:cxn ang="0">
                    <a:pos x="26" y="142"/>
                  </a:cxn>
                  <a:cxn ang="0">
                    <a:pos x="16" y="151"/>
                  </a:cxn>
                  <a:cxn ang="0">
                    <a:pos x="10" y="154"/>
                  </a:cxn>
                  <a:cxn ang="0">
                    <a:pos x="5" y="152"/>
                  </a:cxn>
                  <a:cxn ang="0">
                    <a:pos x="0" y="148"/>
                  </a:cxn>
                  <a:cxn ang="0">
                    <a:pos x="0" y="145"/>
                  </a:cxn>
                  <a:cxn ang="0">
                    <a:pos x="4" y="136"/>
                  </a:cxn>
                  <a:cxn ang="0">
                    <a:pos x="9" y="130"/>
                  </a:cxn>
                  <a:cxn ang="0">
                    <a:pos x="10" y="115"/>
                  </a:cxn>
                  <a:cxn ang="0">
                    <a:pos x="10" y="96"/>
                  </a:cxn>
                  <a:cxn ang="0">
                    <a:pos x="10" y="69"/>
                  </a:cxn>
                  <a:cxn ang="0">
                    <a:pos x="13" y="49"/>
                  </a:cxn>
                  <a:cxn ang="0">
                    <a:pos x="11" y="27"/>
                  </a:cxn>
                  <a:cxn ang="0">
                    <a:pos x="11" y="11"/>
                  </a:cxn>
                  <a:cxn ang="0">
                    <a:pos x="12" y="2"/>
                  </a:cxn>
                </a:cxnLst>
                <a:rect l="l" t="t" r="GT0" b="GT1"/>
                <a:pathLst>
                  <a:path w="187" h="612">
                    <a:moveTo>
                      <a:pt x="48" y="7"/>
                    </a:moveTo>
                    <a:lnTo>
                      <a:pt x="84" y="0"/>
                    </a:lnTo>
                    <a:lnTo>
                      <a:pt x="103" y="17"/>
                    </a:lnTo>
                    <a:lnTo>
                      <a:pt x="108" y="52"/>
                    </a:lnTo>
                    <a:lnTo>
                      <a:pt x="112" y="117"/>
                    </a:lnTo>
                    <a:lnTo>
                      <a:pt x="105" y="221"/>
                    </a:lnTo>
                    <a:lnTo>
                      <a:pt x="92" y="322"/>
                    </a:lnTo>
                    <a:lnTo>
                      <a:pt x="73" y="427"/>
                    </a:lnTo>
                    <a:lnTo>
                      <a:pt x="59" y="516"/>
                    </a:lnTo>
                    <a:lnTo>
                      <a:pt x="57" y="535"/>
                    </a:lnTo>
                    <a:lnTo>
                      <a:pt x="66" y="544"/>
                    </a:lnTo>
                    <a:lnTo>
                      <a:pt x="97" y="532"/>
                    </a:lnTo>
                    <a:lnTo>
                      <a:pt x="119" y="497"/>
                    </a:lnTo>
                    <a:lnTo>
                      <a:pt x="136" y="483"/>
                    </a:lnTo>
                    <a:lnTo>
                      <a:pt x="169" y="473"/>
                    </a:lnTo>
                    <a:lnTo>
                      <a:pt x="182" y="479"/>
                    </a:lnTo>
                    <a:lnTo>
                      <a:pt x="187" y="511"/>
                    </a:lnTo>
                    <a:lnTo>
                      <a:pt x="147" y="528"/>
                    </a:lnTo>
                    <a:lnTo>
                      <a:pt x="103" y="565"/>
                    </a:lnTo>
                    <a:lnTo>
                      <a:pt x="64" y="602"/>
                    </a:lnTo>
                    <a:lnTo>
                      <a:pt x="38" y="612"/>
                    </a:lnTo>
                    <a:lnTo>
                      <a:pt x="18" y="605"/>
                    </a:lnTo>
                    <a:lnTo>
                      <a:pt x="0" y="591"/>
                    </a:lnTo>
                    <a:lnTo>
                      <a:pt x="0" y="579"/>
                    </a:lnTo>
                    <a:lnTo>
                      <a:pt x="16" y="542"/>
                    </a:lnTo>
                    <a:lnTo>
                      <a:pt x="33" y="518"/>
                    </a:lnTo>
                    <a:lnTo>
                      <a:pt x="40" y="459"/>
                    </a:lnTo>
                    <a:lnTo>
                      <a:pt x="40" y="382"/>
                    </a:lnTo>
                    <a:lnTo>
                      <a:pt x="38" y="274"/>
                    </a:lnTo>
                    <a:lnTo>
                      <a:pt x="51" y="193"/>
                    </a:lnTo>
                    <a:lnTo>
                      <a:pt x="42" y="108"/>
                    </a:lnTo>
                    <a:lnTo>
                      <a:pt x="42" y="41"/>
                    </a:lnTo>
                    <a:lnTo>
                      <a:pt x="48" y="7"/>
                    </a:lnTo>
                    <a:close/>
                  </a:path>
                </a:pathLst>
              </a:custGeom>
              <a:solidFill>
                <a:schemeClr val="accent2"/>
              </a:solidFill>
              <a:ln w="9525">
                <a:solidFill>
                  <a:schemeClr val="accent2"/>
                </a:solidFill>
                <a:round/>
              </a:ln>
            </p:spPr>
          </p:sp>
          <p:sp>
            <p:nvSpPr>
              <p:cNvPr id="37911" name="Freeform 38"/>
              <p:cNvSpPr/>
              <p:nvPr/>
            </p:nvSpPr>
            <p:spPr bwMode="auto">
              <a:xfrm>
                <a:off x="5178" y="3395"/>
                <a:ext cx="98" cy="307"/>
              </a:xfrm>
              <a:custGeom>
                <a:gdLst>
                  <a:gd name="GT0" fmla="+- l w 0"/>
                  <a:gd name="GT1" fmla="+- t h 0"/>
                </a:gdLst>
                <a:cxnLst>
                  <a:cxn ang="0">
                    <a:pos x="0" y="3"/>
                  </a:cxn>
                  <a:cxn ang="0">
                    <a:pos x="8" y="0"/>
                  </a:cxn>
                  <a:cxn ang="0">
                    <a:pos x="13" y="3"/>
                  </a:cxn>
                  <a:cxn ang="0">
                    <a:pos x="16" y="12"/>
                  </a:cxn>
                  <a:cxn ang="0">
                    <a:pos x="18" y="29"/>
                  </a:cxn>
                  <a:cxn ang="0">
                    <a:pos x="20" y="55"/>
                  </a:cxn>
                  <a:cxn ang="0">
                    <a:pos x="19" y="80"/>
                  </a:cxn>
                  <a:cxn ang="0">
                    <a:pos x="18" y="108"/>
                  </a:cxn>
                  <a:cxn ang="0">
                    <a:pos x="17" y="130"/>
                  </a:cxn>
                  <a:cxn ang="0">
                    <a:pos x="18" y="135"/>
                  </a:cxn>
                  <a:cxn ang="0">
                    <a:pos x="20" y="137"/>
                  </a:cxn>
                  <a:cxn ang="0">
                    <a:pos x="26" y="132"/>
                  </a:cxn>
                  <a:cxn ang="0">
                    <a:pos x="32" y="123"/>
                  </a:cxn>
                  <a:cxn ang="0">
                    <a:pos x="35" y="119"/>
                  </a:cxn>
                  <a:cxn ang="0">
                    <a:pos x="43" y="115"/>
                  </a:cxn>
                  <a:cxn ang="0">
                    <a:pos x="47" y="118"/>
                  </a:cxn>
                  <a:cxn ang="0">
                    <a:pos x="49" y="125"/>
                  </a:cxn>
                  <a:cxn ang="0">
                    <a:pos x="39" y="131"/>
                  </a:cxn>
                  <a:cxn ang="0">
                    <a:pos x="29" y="141"/>
                  </a:cxn>
                  <a:cxn ang="0">
                    <a:pos x="20" y="151"/>
                  </a:cxn>
                  <a:cxn ang="0">
                    <a:pos x="15" y="154"/>
                  </a:cxn>
                  <a:cxn ang="0">
                    <a:pos x="9" y="153"/>
                  </a:cxn>
                  <a:cxn ang="0">
                    <a:pos x="4" y="149"/>
                  </a:cxn>
                  <a:cxn ang="0">
                    <a:pos x="4" y="146"/>
                  </a:cxn>
                  <a:cxn ang="0">
                    <a:pos x="7" y="137"/>
                  </a:cxn>
                  <a:cxn ang="0">
                    <a:pos x="10" y="130"/>
                  </a:cxn>
                  <a:cxn ang="0">
                    <a:pos x="11" y="115"/>
                  </a:cxn>
                  <a:cxn ang="0">
                    <a:pos x="8" y="96"/>
                  </a:cxn>
                  <a:cxn ang="0">
                    <a:pos x="4" y="70"/>
                  </a:cxn>
                  <a:cxn ang="0">
                    <a:pos x="6" y="49"/>
                  </a:cxn>
                  <a:cxn ang="0">
                    <a:pos x="1" y="29"/>
                  </a:cxn>
                  <a:cxn ang="0">
                    <a:pos x="0" y="12"/>
                  </a:cxn>
                  <a:cxn ang="0">
                    <a:pos x="0" y="3"/>
                  </a:cxn>
                </a:cxnLst>
                <a:rect l="l" t="t" r="GT0" b="GT1"/>
                <a:pathLst>
                  <a:path w="197" h="614">
                    <a:moveTo>
                      <a:pt x="0" y="10"/>
                    </a:moveTo>
                    <a:lnTo>
                      <a:pt x="33" y="0"/>
                    </a:lnTo>
                    <a:lnTo>
                      <a:pt x="55" y="12"/>
                    </a:lnTo>
                    <a:lnTo>
                      <a:pt x="66" y="48"/>
                    </a:lnTo>
                    <a:lnTo>
                      <a:pt x="74" y="113"/>
                    </a:lnTo>
                    <a:lnTo>
                      <a:pt x="81" y="218"/>
                    </a:lnTo>
                    <a:lnTo>
                      <a:pt x="79" y="319"/>
                    </a:lnTo>
                    <a:lnTo>
                      <a:pt x="74" y="429"/>
                    </a:lnTo>
                    <a:lnTo>
                      <a:pt x="68" y="518"/>
                    </a:lnTo>
                    <a:lnTo>
                      <a:pt x="72" y="537"/>
                    </a:lnTo>
                    <a:lnTo>
                      <a:pt x="81" y="546"/>
                    </a:lnTo>
                    <a:lnTo>
                      <a:pt x="107" y="528"/>
                    </a:lnTo>
                    <a:lnTo>
                      <a:pt x="129" y="490"/>
                    </a:lnTo>
                    <a:lnTo>
                      <a:pt x="140" y="476"/>
                    </a:lnTo>
                    <a:lnTo>
                      <a:pt x="173" y="460"/>
                    </a:lnTo>
                    <a:lnTo>
                      <a:pt x="188" y="469"/>
                    </a:lnTo>
                    <a:lnTo>
                      <a:pt x="197" y="499"/>
                    </a:lnTo>
                    <a:lnTo>
                      <a:pt x="156" y="521"/>
                    </a:lnTo>
                    <a:lnTo>
                      <a:pt x="116" y="563"/>
                    </a:lnTo>
                    <a:lnTo>
                      <a:pt x="83" y="603"/>
                    </a:lnTo>
                    <a:lnTo>
                      <a:pt x="63" y="614"/>
                    </a:lnTo>
                    <a:lnTo>
                      <a:pt x="39" y="612"/>
                    </a:lnTo>
                    <a:lnTo>
                      <a:pt x="18" y="596"/>
                    </a:lnTo>
                    <a:lnTo>
                      <a:pt x="18" y="584"/>
                    </a:lnTo>
                    <a:lnTo>
                      <a:pt x="31" y="548"/>
                    </a:lnTo>
                    <a:lnTo>
                      <a:pt x="42" y="520"/>
                    </a:lnTo>
                    <a:lnTo>
                      <a:pt x="44" y="460"/>
                    </a:lnTo>
                    <a:lnTo>
                      <a:pt x="35" y="383"/>
                    </a:lnTo>
                    <a:lnTo>
                      <a:pt x="18" y="279"/>
                    </a:lnTo>
                    <a:lnTo>
                      <a:pt x="24" y="193"/>
                    </a:lnTo>
                    <a:lnTo>
                      <a:pt x="6" y="113"/>
                    </a:lnTo>
                    <a:lnTo>
                      <a:pt x="0" y="47"/>
                    </a:lnTo>
                    <a:lnTo>
                      <a:pt x="0" y="10"/>
                    </a:lnTo>
                    <a:close/>
                  </a:path>
                </a:pathLst>
              </a:custGeom>
              <a:solidFill>
                <a:schemeClr val="accent2"/>
              </a:solidFill>
              <a:ln w="9525">
                <a:solidFill>
                  <a:schemeClr val="accent2"/>
                </a:solidFill>
                <a:round/>
              </a:ln>
            </p:spPr>
          </p:sp>
        </p:grpSp>
      </p:grpSp>
    </p:spTree>
  </p:cSld>
  <p:clrMapOvr>
    <a:masterClrMapping/>
  </p:clrMapOvr>
  <p:transition/>
  <p:timing/>
</p:sld>
</file>

<file path=ppt/slides/slide3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38914"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B0894D10-6619-4B2C-8AC2-E17BC354338D}" type="slidenum">
              <a:rPr kumimoji="0" lang="zh-CN" altLang="en-US" sz="2600" b="1">
                <a:solidFill>
                  <a:schemeClr val="bg1"/>
                </a:solidFill>
                <a:latin typeface="Arial"/>
              </a:rPr>
              <a:t>36</a:t>
            </a:fld>
            <a:endParaRPr kumimoji="0" lang="en-US" altLang="zh-CN" sz="2600" b="1">
              <a:solidFill>
                <a:schemeClr val="bg1"/>
              </a:solidFill>
              <a:latin typeface="Arial"/>
            </a:endParaRPr>
          </a:p>
        </p:txBody>
      </p:sp>
      <p:sp>
        <p:nvSpPr>
          <p:cNvPr id="38915"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en-US" altLang="zh-CN">
                <a:latin typeface="楷体_GB2312" pitchFamily="49" charset="-122"/>
                <a:ea typeface="楷体_GB2312" pitchFamily="49" charset="-122"/>
              </a:rPr>
              <a:t>4</a:t>
            </a:r>
            <a:r>
              <a:rPr lang="zh-CN" altLang="en-US">
                <a:ea typeface="楷体_GB2312" pitchFamily="49" charset="-122"/>
              </a:rPr>
              <a:t>、绩效结果的应用</a:t>
            </a:r>
            <a:endParaRPr lang="zh-CN" altLang="en-US">
              <a:ea typeface="楷体_GB2312" pitchFamily="49" charset="-122"/>
            </a:endParaRPr>
          </a:p>
        </p:txBody>
      </p:sp>
      <p:sp>
        <p:nvSpPr>
          <p:cNvPr id="38916" name="Oval 3"/>
          <p:cNvSpPr/>
          <p:nvPr/>
        </p:nvSpPr>
        <p:spPr>
          <a:xfrm>
            <a:off x="381000" y="2514600"/>
            <a:ext cx="2971800" cy="2514600"/>
          </a:xfrm>
          <a:prstGeom prst="ellipse">
            <a:avLst/>
          </a:prstGeom>
          <a:solidFill>
            <a:srgbClr val="3366CC"/>
          </a:solidFill>
          <a:ln w="12700" cap="sq">
            <a:solidFill>
              <a:srgbClr val="99FF99"/>
            </a:solidFill>
            <a:miter lim="800000"/>
          </a:ln>
          <a:effectLst>
            <a:outerShdw dist="107763" dir="2700000" algn="ctr">
              <a:schemeClr val="bg2"/>
            </a:outerShdw>
          </a:effectLst>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eaLnBrk="1" hangingPunct="1"/>
            <a:endParaRPr lang="zh-CN" altLang="en-US">
              <a:solidFill>
                <a:srgbClr val="FAF400"/>
              </a:solidFill>
            </a:endParaRPr>
          </a:p>
        </p:txBody>
      </p:sp>
      <p:sp>
        <p:nvSpPr>
          <p:cNvPr id="38917" name="Text Box 4"/>
          <p:cNvSpPr/>
          <p:nvPr/>
        </p:nvSpPr>
        <p:spPr>
          <a:xfrm>
            <a:off x="381000" y="3481388"/>
            <a:ext cx="3048000" cy="579438"/>
          </a:xfrm>
          <a:prstGeom prst="rect">
            <a:avLst/>
          </a:prstGeom>
          <a:noFill/>
          <a:ln w="12700" cap="sq">
            <a:noFill/>
            <a:miter lim="800000"/>
          </a:ln>
        </p:spPr>
        <p:txBody>
          <a:bodyPr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spcBef>
                <a:spcPct val="50000"/>
              </a:spcBef>
            </a:pPr>
            <a:r>
              <a:rPr kumimoji="0" lang="zh-CN" altLang="en-US" sz="3200" b="1">
                <a:solidFill>
                  <a:srgbClr val="FAF400"/>
                </a:solidFill>
                <a:ea typeface="仿宋_GB2312" pitchFamily="49" charset="-122"/>
              </a:rPr>
              <a:t>绩效结果</a:t>
            </a:r>
            <a:endParaRPr kumimoji="0" lang="zh-CN" altLang="en-US" sz="3200" b="1">
              <a:solidFill>
                <a:srgbClr val="FAF400"/>
              </a:solidFill>
              <a:ea typeface="仿宋_GB2312" pitchFamily="49" charset="-122"/>
            </a:endParaRPr>
          </a:p>
        </p:txBody>
      </p:sp>
      <p:cxnSp>
        <p:nvCxnSpPr>
          <p:cNvPr id="38918" name="Line 5"/>
          <p:cNvCxnSpPr/>
          <p:nvPr/>
        </p:nvCxnSpPr>
        <p:spPr>
          <a:xfrm>
            <a:off x="3505200" y="3352800"/>
            <a:ext cx="2133600" cy="0"/>
          </a:xfrm>
          <a:prstGeom prst="line">
            <a:avLst/>
          </a:prstGeom>
          <a:noFill/>
          <a:ln w="12700" cap="sq">
            <a:solidFill>
              <a:srgbClr val="99FF99"/>
            </a:solidFill>
            <a:miter lim="800000"/>
          </a:ln>
        </p:spPr>
      </p:cxnSp>
      <p:cxnSp>
        <p:nvCxnSpPr>
          <p:cNvPr id="38919" name="Line 6"/>
          <p:cNvCxnSpPr/>
          <p:nvPr/>
        </p:nvCxnSpPr>
        <p:spPr>
          <a:xfrm>
            <a:off x="5105400" y="3048000"/>
            <a:ext cx="533400" cy="304800"/>
          </a:xfrm>
          <a:prstGeom prst="line">
            <a:avLst/>
          </a:prstGeom>
          <a:noFill/>
          <a:ln w="12700" cap="sq">
            <a:solidFill>
              <a:srgbClr val="99FF99"/>
            </a:solidFill>
            <a:miter lim="800000"/>
          </a:ln>
        </p:spPr>
      </p:cxnSp>
      <p:cxnSp>
        <p:nvCxnSpPr>
          <p:cNvPr id="38920" name="Line 7"/>
          <p:cNvCxnSpPr/>
          <p:nvPr/>
        </p:nvCxnSpPr>
        <p:spPr>
          <a:xfrm>
            <a:off x="3505200" y="3886200"/>
            <a:ext cx="2133600" cy="0"/>
          </a:xfrm>
          <a:prstGeom prst="line">
            <a:avLst/>
          </a:prstGeom>
          <a:noFill/>
          <a:ln w="12700" cap="sq">
            <a:solidFill>
              <a:srgbClr val="99FF99"/>
            </a:solidFill>
            <a:miter lim="800000"/>
          </a:ln>
        </p:spPr>
      </p:cxnSp>
      <p:cxnSp>
        <p:nvCxnSpPr>
          <p:cNvPr id="38921" name="Line 8"/>
          <p:cNvCxnSpPr/>
          <p:nvPr/>
        </p:nvCxnSpPr>
        <p:spPr>
          <a:xfrm>
            <a:off x="3505200" y="3886200"/>
            <a:ext cx="609600" cy="304800"/>
          </a:xfrm>
          <a:prstGeom prst="line">
            <a:avLst/>
          </a:prstGeom>
          <a:noFill/>
          <a:ln w="12700" cap="sq">
            <a:solidFill>
              <a:srgbClr val="99FF99"/>
            </a:solidFill>
            <a:miter lim="800000"/>
          </a:ln>
        </p:spPr>
      </p:cxnSp>
      <p:sp>
        <p:nvSpPr>
          <p:cNvPr id="38922" name="Text Box 9"/>
          <p:cNvSpPr/>
          <p:nvPr/>
        </p:nvSpPr>
        <p:spPr>
          <a:xfrm>
            <a:off x="5791200" y="2509838"/>
            <a:ext cx="2819400" cy="3519488"/>
          </a:xfrm>
          <a:prstGeom prst="rect">
            <a:avLst/>
          </a:prstGeom>
          <a:noFill/>
          <a:ln w="12700" cap="sq">
            <a:solidFill>
              <a:schemeClr val="tx1"/>
            </a:solidFill>
            <a:miter lim="800000"/>
          </a:ln>
        </p:spPr>
        <p:txBody>
          <a:bodyPr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spcBef>
                <a:spcPct val="50000"/>
              </a:spcBef>
            </a:pPr>
            <a:r>
              <a:rPr kumimoji="0" lang="zh-CN" altLang="en-US" sz="3200" b="1">
                <a:ea typeface="仿宋_GB2312" pitchFamily="49" charset="-122"/>
              </a:rPr>
              <a:t>绩效改进</a:t>
            </a:r>
            <a:endParaRPr kumimoji="0" lang="zh-CN" altLang="en-US" sz="3200" b="1">
              <a:ea typeface="仿宋_GB2312" pitchFamily="49" charset="-122"/>
            </a:endParaRPr>
          </a:p>
          <a:p>
            <a:pPr marL="0" lvl="0" indent="0" algn="ctr">
              <a:spcBef>
                <a:spcPct val="50000"/>
              </a:spcBef>
            </a:pPr>
            <a:r>
              <a:rPr kumimoji="0" lang="zh-CN" altLang="en-US" sz="3200" b="1">
                <a:ea typeface="仿宋_GB2312" pitchFamily="49" charset="-122"/>
              </a:rPr>
              <a:t>薪酬奖金分配</a:t>
            </a:r>
            <a:endParaRPr kumimoji="0" lang="zh-CN" altLang="en-US" sz="3200" b="1">
              <a:ea typeface="仿宋_GB2312" pitchFamily="49" charset="-122"/>
            </a:endParaRPr>
          </a:p>
          <a:p>
            <a:pPr marL="0" lvl="0" indent="0" algn="ctr">
              <a:spcBef>
                <a:spcPct val="50000"/>
              </a:spcBef>
            </a:pPr>
            <a:r>
              <a:rPr kumimoji="0" lang="zh-CN" altLang="en-US" sz="3200" b="1">
                <a:ea typeface="仿宋_GB2312" pitchFamily="49" charset="-122"/>
              </a:rPr>
              <a:t>晋升/降职</a:t>
            </a:r>
            <a:endParaRPr kumimoji="0" lang="zh-CN" altLang="en-US" sz="3200" b="1">
              <a:ea typeface="仿宋_GB2312" pitchFamily="49" charset="-122"/>
            </a:endParaRPr>
          </a:p>
          <a:p>
            <a:pPr marL="0" lvl="0" indent="0" algn="ctr">
              <a:spcBef>
                <a:spcPct val="50000"/>
              </a:spcBef>
            </a:pPr>
            <a:r>
              <a:rPr kumimoji="0" lang="zh-CN" altLang="en-US" sz="3200" b="1">
                <a:ea typeface="仿宋_GB2312" pitchFamily="49" charset="-122"/>
              </a:rPr>
              <a:t>培训与再教育</a:t>
            </a:r>
            <a:endParaRPr kumimoji="0" lang="zh-CN" altLang="en-US" sz="3200" b="1">
              <a:ea typeface="仿宋_GB2312" pitchFamily="49" charset="-122"/>
            </a:endParaRPr>
          </a:p>
          <a:p>
            <a:pPr marL="0" lvl="0" indent="0" algn="ctr">
              <a:spcBef>
                <a:spcPct val="50000"/>
              </a:spcBef>
            </a:pPr>
            <a:r>
              <a:rPr kumimoji="0" lang="zh-CN" altLang="en-US" sz="3200" b="1">
                <a:ea typeface="仿宋_GB2312" pitchFamily="49" charset="-122"/>
              </a:rPr>
              <a:t>职业生涯规划</a:t>
            </a:r>
            <a:endParaRPr kumimoji="0" lang="zh-CN" altLang="en-US" sz="3200" b="1">
              <a:ea typeface="仿宋_GB2312" pitchFamily="49" charset="-122"/>
            </a:endParaRPr>
          </a:p>
        </p:txBody>
      </p:sp>
      <p:sp>
        <p:nvSpPr>
          <p:cNvPr id="38923" name="Text Box 10"/>
          <p:cNvSpPr/>
          <p:nvPr/>
        </p:nvSpPr>
        <p:spPr>
          <a:xfrm>
            <a:off x="3429000" y="2482850"/>
            <a:ext cx="2133600" cy="519112"/>
          </a:xfrm>
          <a:prstGeom prst="rect">
            <a:avLst/>
          </a:prstGeom>
          <a:noFill/>
          <a:ln w="12700" cap="sq">
            <a:noFill/>
            <a:miter lim="800000"/>
          </a:ln>
        </p:spPr>
        <p:txBody>
          <a:bodyPr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spcBef>
                <a:spcPct val="50000"/>
              </a:spcBef>
            </a:pPr>
            <a:r>
              <a:rPr kumimoji="0" lang="zh-CN" altLang="en-US" sz="2800">
                <a:ea typeface="仿宋_GB2312" pitchFamily="49" charset="-122"/>
              </a:rPr>
              <a:t>相互联结</a:t>
            </a:r>
            <a:endParaRPr kumimoji="0" lang="zh-CN" altLang="en-US" sz="3200">
              <a:ea typeface="仿宋_GB2312" pitchFamily="49" charset="-122"/>
            </a:endParaRPr>
          </a:p>
        </p:txBody>
      </p:sp>
      <p:sp>
        <p:nvSpPr>
          <p:cNvPr id="38924" name="Text Box 11"/>
          <p:cNvSpPr/>
          <p:nvPr/>
        </p:nvSpPr>
        <p:spPr>
          <a:xfrm>
            <a:off x="3505200" y="4235450"/>
            <a:ext cx="1981200" cy="519112"/>
          </a:xfrm>
          <a:prstGeom prst="rect">
            <a:avLst/>
          </a:prstGeom>
          <a:noFill/>
          <a:ln w="12700" cap="sq">
            <a:noFill/>
            <a:miter lim="800000"/>
          </a:ln>
        </p:spPr>
        <p:txBody>
          <a:bodyPr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spcBef>
                <a:spcPct val="50000"/>
              </a:spcBef>
            </a:pPr>
            <a:r>
              <a:rPr kumimoji="0" lang="zh-CN" altLang="en-US" sz="2800">
                <a:ea typeface="仿宋_GB2312" pitchFamily="49" charset="-122"/>
              </a:rPr>
              <a:t>互相促进</a:t>
            </a:r>
            <a:endParaRPr kumimoji="0" lang="zh-CN" altLang="en-US" sz="2800">
              <a:ea typeface="仿宋_GB2312" pitchFamily="49" charset="-122"/>
            </a:endParaRPr>
          </a:p>
        </p:txBody>
      </p:sp>
    </p:spTree>
  </p:cSld>
  <p:clrMapOvr>
    <a:masterClrMapping/>
  </p:clrMapOvr>
  <p:transition/>
  <p:timing/>
</p:sld>
</file>

<file path=ppt/slides/slide3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39938"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6454EB7C-39C5-49E5-86AA-7F5521690FCA}" type="slidenum">
              <a:rPr kumimoji="0" lang="zh-CN" altLang="en-US" sz="2600" b="1">
                <a:solidFill>
                  <a:schemeClr val="bg1"/>
                </a:solidFill>
                <a:latin typeface="Arial"/>
              </a:rPr>
              <a:t>37</a:t>
            </a:fld>
            <a:endParaRPr kumimoji="0" lang="en-US" altLang="zh-CN" sz="2600" b="1">
              <a:solidFill>
                <a:schemeClr val="bg1"/>
              </a:solidFill>
              <a:latin typeface="Arial"/>
            </a:endParaRPr>
          </a:p>
        </p:txBody>
      </p:sp>
      <p:sp>
        <p:nvSpPr>
          <p:cNvPr id="39939"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a:t>
            </a:r>
            <a:r>
              <a:rPr lang="en-US" altLang="zh-CN"/>
              <a:t>1</a:t>
            </a:r>
            <a:r>
              <a:rPr lang="zh-CN" altLang="en-US"/>
              <a:t>）改进工作绩效</a:t>
            </a:r>
            <a:endParaRPr lang="zh-CN" altLang="en-US"/>
          </a:p>
        </p:txBody>
      </p:sp>
      <p:sp>
        <p:nvSpPr>
          <p:cNvPr id="39940" name="Rectangle 3"/>
          <p:cNvSpPr/>
          <p:nvPr>
            <p:ph type="body" idx="4294967295"/>
          </p:nvPr>
        </p:nvSpPr>
        <p:spPr>
          <a:xfrm>
            <a:off x="914400" y="1752600"/>
            <a:ext cx="8001000" cy="1163638"/>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r>
              <a:rPr lang="zh-CN" altLang="en-US" b="1">
                <a:ea typeface="楷体_GB2312" pitchFamily="49" charset="-122"/>
              </a:rPr>
              <a:t>正强化：值得肯定的绩效或行为</a:t>
            </a:r>
            <a:endParaRPr lang="zh-CN" altLang="en-US" b="1">
              <a:ea typeface="楷体_GB2312" pitchFamily="49" charset="-122"/>
            </a:endParaRPr>
          </a:p>
          <a:p>
            <a:pPr lvl="0" eaLnBrk="1" hangingPunct="1"/>
            <a:r>
              <a:rPr lang="zh-CN" altLang="en-US" b="1">
                <a:ea typeface="楷体_GB2312" pitchFamily="49" charset="-122"/>
              </a:rPr>
              <a:t>负强化：必须纠正的行为或绩效</a:t>
            </a:r>
            <a:endParaRPr lang="zh-CN" altLang="en-US" b="1">
              <a:ea typeface="楷体_GB2312" pitchFamily="49" charset="-122"/>
            </a:endParaRPr>
          </a:p>
        </p:txBody>
      </p:sp>
      <p:sp>
        <p:nvSpPr>
          <p:cNvPr id="39941" name="Rectangle 4"/>
          <p:cNvSpPr/>
          <p:nvPr/>
        </p:nvSpPr>
        <p:spPr>
          <a:xfrm>
            <a:off x="838200" y="4419600"/>
            <a:ext cx="1065212" cy="533400"/>
          </a:xfrm>
          <a:prstGeom prst="rect">
            <a:avLst/>
          </a:prstGeom>
          <a:solidFill>
            <a:schemeClr val="bg1"/>
          </a:solidFill>
          <a:ln w="34925">
            <a:solidFill>
              <a:srgbClr val="0000FF"/>
            </a:solidFill>
            <a:miter lim="800000"/>
          </a:ln>
        </p:spPr>
        <p:txBody>
          <a:bodyPr wrap="none" lIns="90000" tIns="46800" rIns="90000" bIns="46800"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39942" name="Text Box 5"/>
          <p:cNvSpPr/>
          <p:nvPr/>
        </p:nvSpPr>
        <p:spPr>
          <a:xfrm>
            <a:off x="1066800" y="4456112"/>
            <a:ext cx="790575" cy="457200"/>
          </a:xfrm>
          <a:prstGeom prst="rect">
            <a:avLst/>
          </a:prstGeom>
          <a:noFill/>
          <a:ln w="22225">
            <a:noFill/>
            <a:miter lim="800000"/>
          </a:ln>
        </p:spPr>
        <p:txBody>
          <a:bodyPr wrap="none" lIns="90000" tIns="46800" rIns="90000" bIns="46800"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spcBef>
                <a:spcPct val="50000"/>
              </a:spcBef>
            </a:pPr>
            <a:r>
              <a:rPr kumimoji="0" lang="zh-CN" altLang="en-US"/>
              <a:t>刺激</a:t>
            </a:r>
            <a:endParaRPr kumimoji="0" lang="zh-CN" altLang="en-US"/>
          </a:p>
        </p:txBody>
      </p:sp>
      <p:sp>
        <p:nvSpPr>
          <p:cNvPr id="39943" name="Rectangle 6"/>
          <p:cNvSpPr/>
          <p:nvPr/>
        </p:nvSpPr>
        <p:spPr>
          <a:xfrm>
            <a:off x="2433638" y="4381500"/>
            <a:ext cx="1447800" cy="533400"/>
          </a:xfrm>
          <a:prstGeom prst="rect">
            <a:avLst/>
          </a:prstGeom>
          <a:solidFill>
            <a:schemeClr val="bg1"/>
          </a:solidFill>
          <a:ln w="34925">
            <a:solidFill>
              <a:srgbClr val="0000FF"/>
            </a:solidFill>
            <a:miter lim="800000"/>
          </a:ln>
        </p:spPr>
        <p:txBody>
          <a:bodyPr wrap="none" lIns="90000" tIns="46800" rIns="90000" bIns="46800"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39944" name="Text Box 7"/>
          <p:cNvSpPr/>
          <p:nvPr/>
        </p:nvSpPr>
        <p:spPr>
          <a:xfrm>
            <a:off x="2495550" y="4419600"/>
            <a:ext cx="1400175" cy="457200"/>
          </a:xfrm>
          <a:prstGeom prst="rect">
            <a:avLst/>
          </a:prstGeom>
          <a:noFill/>
          <a:ln w="22225">
            <a:noFill/>
            <a:miter lim="800000"/>
          </a:ln>
        </p:spPr>
        <p:txBody>
          <a:bodyPr wrap="none" lIns="90000" tIns="46800" rIns="90000" bIns="46800"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spcBef>
                <a:spcPct val="50000"/>
              </a:spcBef>
            </a:pPr>
            <a:r>
              <a:rPr kumimoji="0" lang="zh-CN" altLang="en-US"/>
              <a:t>行为反应</a:t>
            </a:r>
            <a:endParaRPr kumimoji="0" lang="zh-CN" altLang="en-US"/>
          </a:p>
        </p:txBody>
      </p:sp>
      <p:sp>
        <p:nvSpPr>
          <p:cNvPr id="39945" name="Rectangle 8"/>
          <p:cNvSpPr/>
          <p:nvPr/>
        </p:nvSpPr>
        <p:spPr>
          <a:xfrm>
            <a:off x="4419600" y="4381500"/>
            <a:ext cx="1066800" cy="533400"/>
          </a:xfrm>
          <a:prstGeom prst="rect">
            <a:avLst/>
          </a:prstGeom>
          <a:solidFill>
            <a:schemeClr val="bg1"/>
          </a:solidFill>
          <a:ln w="34925">
            <a:solidFill>
              <a:srgbClr val="0000FF"/>
            </a:solidFill>
            <a:miter lim="800000"/>
          </a:ln>
        </p:spPr>
        <p:txBody>
          <a:bodyPr wrap="none" lIns="90000" tIns="46800" rIns="90000" bIns="46800"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39946" name="Text Box 9"/>
          <p:cNvSpPr/>
          <p:nvPr/>
        </p:nvSpPr>
        <p:spPr>
          <a:xfrm>
            <a:off x="4519612" y="4419600"/>
            <a:ext cx="790575" cy="457200"/>
          </a:xfrm>
          <a:prstGeom prst="rect">
            <a:avLst/>
          </a:prstGeom>
          <a:noFill/>
          <a:ln w="22225">
            <a:noFill/>
            <a:miter lim="800000"/>
          </a:ln>
        </p:spPr>
        <p:txBody>
          <a:bodyPr wrap="none" lIns="90000" tIns="46800" rIns="90000" bIns="46800"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spcBef>
                <a:spcPct val="50000"/>
              </a:spcBef>
            </a:pPr>
            <a:r>
              <a:rPr kumimoji="0" lang="zh-CN" altLang="en-US"/>
              <a:t>结果</a:t>
            </a:r>
            <a:endParaRPr kumimoji="0" lang="zh-CN" altLang="en-US"/>
          </a:p>
        </p:txBody>
      </p:sp>
      <p:cxnSp>
        <p:nvCxnSpPr>
          <p:cNvPr id="39947" name="Line 10"/>
          <p:cNvCxnSpPr/>
          <p:nvPr/>
        </p:nvCxnSpPr>
        <p:spPr>
          <a:xfrm>
            <a:off x="5486400" y="4610100"/>
            <a:ext cx="533400" cy="0"/>
          </a:xfrm>
          <a:prstGeom prst="line">
            <a:avLst/>
          </a:prstGeom>
          <a:noFill/>
          <a:ln w="22225">
            <a:solidFill>
              <a:srgbClr val="0000FF"/>
            </a:solidFill>
            <a:miter lim="800000"/>
          </a:ln>
        </p:spPr>
      </p:cxnSp>
      <p:cxnSp>
        <p:nvCxnSpPr>
          <p:cNvPr id="39948" name="Line 11"/>
          <p:cNvCxnSpPr/>
          <p:nvPr/>
        </p:nvCxnSpPr>
        <p:spPr>
          <a:xfrm flipH="1">
            <a:off x="6019800" y="4152900"/>
            <a:ext cx="0" cy="990600"/>
          </a:xfrm>
          <a:prstGeom prst="line">
            <a:avLst/>
          </a:prstGeom>
          <a:noFill/>
          <a:ln w="22225">
            <a:solidFill>
              <a:srgbClr val="0000FF"/>
            </a:solidFill>
            <a:miter lim="800000"/>
          </a:ln>
        </p:spPr>
      </p:cxnSp>
      <p:cxnSp>
        <p:nvCxnSpPr>
          <p:cNvPr id="39949" name="Line 12"/>
          <p:cNvCxnSpPr/>
          <p:nvPr/>
        </p:nvCxnSpPr>
        <p:spPr>
          <a:xfrm>
            <a:off x="6019800" y="4152900"/>
            <a:ext cx="304800" cy="0"/>
          </a:xfrm>
          <a:prstGeom prst="line">
            <a:avLst/>
          </a:prstGeom>
          <a:noFill/>
          <a:ln w="22225">
            <a:solidFill>
              <a:srgbClr val="0000FF"/>
            </a:solidFill>
            <a:miter lim="800000"/>
          </a:ln>
        </p:spPr>
      </p:cxnSp>
      <p:sp>
        <p:nvSpPr>
          <p:cNvPr id="39950" name="Text Box 13"/>
          <p:cNvSpPr/>
          <p:nvPr/>
        </p:nvSpPr>
        <p:spPr>
          <a:xfrm>
            <a:off x="6234112" y="3962400"/>
            <a:ext cx="790575" cy="457200"/>
          </a:xfrm>
          <a:prstGeom prst="rect">
            <a:avLst/>
          </a:prstGeom>
          <a:noFill/>
          <a:ln w="22225">
            <a:noFill/>
            <a:miter lim="800000"/>
          </a:ln>
        </p:spPr>
        <p:txBody>
          <a:bodyPr wrap="none" lIns="90000" tIns="46800" rIns="90000" bIns="46800"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spcBef>
                <a:spcPct val="50000"/>
              </a:spcBef>
            </a:pPr>
            <a:r>
              <a:rPr kumimoji="0" lang="zh-CN" altLang="en-US"/>
              <a:t>强化</a:t>
            </a:r>
            <a:endParaRPr kumimoji="0" lang="zh-CN" altLang="en-US"/>
          </a:p>
        </p:txBody>
      </p:sp>
      <p:cxnSp>
        <p:nvCxnSpPr>
          <p:cNvPr id="39951" name="Line 14"/>
          <p:cNvCxnSpPr/>
          <p:nvPr/>
        </p:nvCxnSpPr>
        <p:spPr>
          <a:xfrm>
            <a:off x="6934200" y="4152900"/>
            <a:ext cx="381000" cy="0"/>
          </a:xfrm>
          <a:prstGeom prst="line">
            <a:avLst/>
          </a:prstGeom>
          <a:noFill/>
          <a:ln w="22225">
            <a:solidFill>
              <a:srgbClr val="0000FF"/>
            </a:solidFill>
            <a:miter lim="800000"/>
            <a:tailEnd type="triangle"/>
          </a:ln>
        </p:spPr>
      </p:cxnSp>
      <p:sp>
        <p:nvSpPr>
          <p:cNvPr id="39952" name="Text Box 15"/>
          <p:cNvSpPr/>
          <p:nvPr/>
        </p:nvSpPr>
        <p:spPr>
          <a:xfrm>
            <a:off x="7210425" y="3924300"/>
            <a:ext cx="1400175" cy="457200"/>
          </a:xfrm>
          <a:prstGeom prst="rect">
            <a:avLst/>
          </a:prstGeom>
          <a:noFill/>
          <a:ln w="22225">
            <a:noFill/>
            <a:miter lim="800000"/>
          </a:ln>
        </p:spPr>
        <p:txBody>
          <a:bodyPr wrap="none" lIns="90000" tIns="46800" rIns="90000" bIns="46800"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spcBef>
                <a:spcPct val="50000"/>
              </a:spcBef>
            </a:pPr>
            <a:r>
              <a:rPr kumimoji="0" lang="zh-CN" altLang="en-US"/>
              <a:t>更加努力</a:t>
            </a:r>
            <a:endParaRPr kumimoji="0" lang="zh-CN" altLang="en-US"/>
          </a:p>
        </p:txBody>
      </p:sp>
      <p:cxnSp>
        <p:nvCxnSpPr>
          <p:cNvPr id="39953" name="Line 16"/>
          <p:cNvCxnSpPr/>
          <p:nvPr/>
        </p:nvCxnSpPr>
        <p:spPr>
          <a:xfrm>
            <a:off x="6019800" y="4610100"/>
            <a:ext cx="381000" cy="0"/>
          </a:xfrm>
          <a:prstGeom prst="line">
            <a:avLst/>
          </a:prstGeom>
          <a:noFill/>
          <a:ln w="22225">
            <a:solidFill>
              <a:srgbClr val="0000FF"/>
            </a:solidFill>
            <a:miter lim="800000"/>
          </a:ln>
        </p:spPr>
      </p:cxnSp>
      <p:sp>
        <p:nvSpPr>
          <p:cNvPr id="39954" name="Text Box 17"/>
          <p:cNvSpPr/>
          <p:nvPr/>
        </p:nvSpPr>
        <p:spPr>
          <a:xfrm>
            <a:off x="6234112" y="4419600"/>
            <a:ext cx="790575" cy="457200"/>
          </a:xfrm>
          <a:prstGeom prst="rect">
            <a:avLst/>
          </a:prstGeom>
          <a:noFill/>
          <a:ln w="22225">
            <a:noFill/>
            <a:miter lim="800000"/>
          </a:ln>
        </p:spPr>
        <p:txBody>
          <a:bodyPr wrap="none" lIns="90000" tIns="46800" rIns="90000" bIns="46800"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spcBef>
                <a:spcPct val="50000"/>
              </a:spcBef>
            </a:pPr>
            <a:r>
              <a:rPr kumimoji="0" lang="zh-CN" altLang="en-US"/>
              <a:t>惩罚</a:t>
            </a:r>
            <a:endParaRPr kumimoji="0" lang="zh-CN" altLang="en-US"/>
          </a:p>
        </p:txBody>
      </p:sp>
      <p:sp>
        <p:nvSpPr>
          <p:cNvPr id="39955" name="Rectangle 18"/>
          <p:cNvSpPr/>
          <p:nvPr/>
        </p:nvSpPr>
        <p:spPr>
          <a:xfrm>
            <a:off x="7239000" y="4381500"/>
            <a:ext cx="1400175" cy="457200"/>
          </a:xfrm>
          <a:prstGeom prst="rect">
            <a:avLst/>
          </a:prstGeom>
          <a:noFill/>
          <a:ln w="22225">
            <a:noFill/>
            <a:miter lim="800000"/>
          </a:ln>
        </p:spPr>
        <p:txBody>
          <a:bodyPr wrap="none" lIns="90000" tIns="46800" rIns="90000" bIns="46800"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spcBef>
                <a:spcPct val="50000"/>
              </a:spcBef>
            </a:pPr>
            <a:r>
              <a:rPr kumimoji="0" lang="zh-CN" altLang="en-US"/>
              <a:t>减少努力</a:t>
            </a:r>
            <a:endParaRPr kumimoji="0" lang="zh-CN" altLang="en-US"/>
          </a:p>
        </p:txBody>
      </p:sp>
      <p:cxnSp>
        <p:nvCxnSpPr>
          <p:cNvPr id="39956" name="Line 19"/>
          <p:cNvCxnSpPr/>
          <p:nvPr/>
        </p:nvCxnSpPr>
        <p:spPr>
          <a:xfrm>
            <a:off x="6019800" y="5143500"/>
            <a:ext cx="304800" cy="0"/>
          </a:xfrm>
          <a:prstGeom prst="line">
            <a:avLst/>
          </a:prstGeom>
          <a:noFill/>
          <a:ln w="22225">
            <a:solidFill>
              <a:srgbClr val="0000FF"/>
            </a:solidFill>
            <a:miter lim="800000"/>
          </a:ln>
        </p:spPr>
      </p:cxnSp>
      <p:sp>
        <p:nvSpPr>
          <p:cNvPr id="39957" name="Text Box 20"/>
          <p:cNvSpPr/>
          <p:nvPr/>
        </p:nvSpPr>
        <p:spPr>
          <a:xfrm>
            <a:off x="6272212" y="4953000"/>
            <a:ext cx="790575" cy="457200"/>
          </a:xfrm>
          <a:prstGeom prst="rect">
            <a:avLst/>
          </a:prstGeom>
          <a:noFill/>
          <a:ln w="22225">
            <a:noFill/>
            <a:miter lim="800000"/>
          </a:ln>
        </p:spPr>
        <p:txBody>
          <a:bodyPr wrap="none" lIns="90000" tIns="46800" rIns="90000" bIns="46800"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spcBef>
                <a:spcPct val="50000"/>
              </a:spcBef>
            </a:pPr>
            <a:r>
              <a:rPr kumimoji="0" lang="zh-CN" altLang="en-US"/>
              <a:t>忽视</a:t>
            </a:r>
            <a:endParaRPr kumimoji="0" lang="zh-CN" altLang="en-US"/>
          </a:p>
        </p:txBody>
      </p:sp>
      <p:cxnSp>
        <p:nvCxnSpPr>
          <p:cNvPr id="39958" name="Line 21"/>
          <p:cNvCxnSpPr/>
          <p:nvPr/>
        </p:nvCxnSpPr>
        <p:spPr>
          <a:xfrm>
            <a:off x="6934200" y="5143500"/>
            <a:ext cx="381000" cy="0"/>
          </a:xfrm>
          <a:prstGeom prst="line">
            <a:avLst/>
          </a:prstGeom>
          <a:noFill/>
          <a:ln w="22225">
            <a:solidFill>
              <a:srgbClr val="0000FF"/>
            </a:solidFill>
            <a:miter lim="800000"/>
            <a:tailEnd type="triangle"/>
          </a:ln>
        </p:spPr>
      </p:cxnSp>
      <p:sp>
        <p:nvSpPr>
          <p:cNvPr id="39959" name="Text Box 22"/>
          <p:cNvSpPr/>
          <p:nvPr/>
        </p:nvSpPr>
        <p:spPr>
          <a:xfrm>
            <a:off x="7186612" y="4914900"/>
            <a:ext cx="1400175" cy="457200"/>
          </a:xfrm>
          <a:prstGeom prst="rect">
            <a:avLst/>
          </a:prstGeom>
          <a:noFill/>
          <a:ln w="22225">
            <a:noFill/>
            <a:miter lim="800000"/>
          </a:ln>
        </p:spPr>
        <p:txBody>
          <a:bodyPr wrap="none" lIns="90000" tIns="46800" rIns="90000" bIns="46800"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spcBef>
                <a:spcPct val="50000"/>
              </a:spcBef>
            </a:pPr>
            <a:r>
              <a:rPr kumimoji="0" lang="zh-CN" altLang="en-US"/>
              <a:t>最终消失</a:t>
            </a:r>
            <a:endParaRPr kumimoji="0" lang="zh-CN" altLang="en-US"/>
          </a:p>
        </p:txBody>
      </p:sp>
      <p:cxnSp>
        <p:nvCxnSpPr>
          <p:cNvPr id="39960" name="Line 23"/>
          <p:cNvCxnSpPr/>
          <p:nvPr/>
        </p:nvCxnSpPr>
        <p:spPr>
          <a:xfrm>
            <a:off x="8458200" y="4191000"/>
            <a:ext cx="304800" cy="0"/>
          </a:xfrm>
          <a:prstGeom prst="line">
            <a:avLst/>
          </a:prstGeom>
          <a:noFill/>
          <a:ln w="22225">
            <a:solidFill>
              <a:srgbClr val="0000FF"/>
            </a:solidFill>
            <a:miter lim="800000"/>
            <a:tailEnd type="triangle"/>
          </a:ln>
        </p:spPr>
      </p:cxnSp>
      <p:cxnSp>
        <p:nvCxnSpPr>
          <p:cNvPr id="39961" name="Line 24"/>
          <p:cNvCxnSpPr/>
          <p:nvPr/>
        </p:nvCxnSpPr>
        <p:spPr>
          <a:xfrm>
            <a:off x="8458200" y="4648200"/>
            <a:ext cx="304800" cy="0"/>
          </a:xfrm>
          <a:prstGeom prst="line">
            <a:avLst/>
          </a:prstGeom>
          <a:noFill/>
          <a:ln w="22225">
            <a:solidFill>
              <a:srgbClr val="0000FF"/>
            </a:solidFill>
            <a:miter lim="800000"/>
            <a:tailEnd type="triangle"/>
          </a:ln>
        </p:spPr>
      </p:cxnSp>
      <p:cxnSp>
        <p:nvCxnSpPr>
          <p:cNvPr id="39962" name="Line 25"/>
          <p:cNvCxnSpPr/>
          <p:nvPr/>
        </p:nvCxnSpPr>
        <p:spPr>
          <a:xfrm>
            <a:off x="8458200" y="5181600"/>
            <a:ext cx="304800" cy="0"/>
          </a:xfrm>
          <a:prstGeom prst="line">
            <a:avLst/>
          </a:prstGeom>
          <a:noFill/>
          <a:ln w="22225">
            <a:solidFill>
              <a:srgbClr val="0000FF"/>
            </a:solidFill>
            <a:miter lim="800000"/>
            <a:tailEnd type="triangle"/>
          </a:ln>
        </p:spPr>
      </p:cxnSp>
      <p:cxnSp>
        <p:nvCxnSpPr>
          <p:cNvPr id="39963" name="Line 26"/>
          <p:cNvCxnSpPr/>
          <p:nvPr/>
        </p:nvCxnSpPr>
        <p:spPr>
          <a:xfrm>
            <a:off x="6934200" y="4648200"/>
            <a:ext cx="381000" cy="0"/>
          </a:xfrm>
          <a:prstGeom prst="line">
            <a:avLst/>
          </a:prstGeom>
          <a:noFill/>
          <a:ln w="22225">
            <a:solidFill>
              <a:srgbClr val="0000FF"/>
            </a:solidFill>
            <a:miter lim="800000"/>
            <a:tailEnd type="triangle"/>
          </a:ln>
        </p:spPr>
      </p:cxnSp>
      <p:cxnSp>
        <p:nvCxnSpPr>
          <p:cNvPr id="39964" name="Line 27"/>
          <p:cNvCxnSpPr/>
          <p:nvPr/>
        </p:nvCxnSpPr>
        <p:spPr>
          <a:xfrm>
            <a:off x="3886200" y="4648200"/>
            <a:ext cx="457200" cy="0"/>
          </a:xfrm>
          <a:prstGeom prst="line">
            <a:avLst/>
          </a:prstGeom>
          <a:noFill/>
          <a:ln w="50800">
            <a:solidFill>
              <a:srgbClr val="0000FF"/>
            </a:solidFill>
            <a:miter lim="800000"/>
            <a:tailEnd type="triangle"/>
          </a:ln>
        </p:spPr>
      </p:cxnSp>
      <p:cxnSp>
        <p:nvCxnSpPr>
          <p:cNvPr id="39965" name="Line 28"/>
          <p:cNvCxnSpPr/>
          <p:nvPr/>
        </p:nvCxnSpPr>
        <p:spPr>
          <a:xfrm>
            <a:off x="1905000" y="4724400"/>
            <a:ext cx="457200" cy="0"/>
          </a:xfrm>
          <a:prstGeom prst="line">
            <a:avLst/>
          </a:prstGeom>
          <a:noFill/>
          <a:ln w="50800">
            <a:solidFill>
              <a:srgbClr val="0000FF"/>
            </a:solidFill>
            <a:miter lim="800000"/>
            <a:tailEnd type="triangle"/>
          </a:ln>
        </p:spPr>
      </p:cxnSp>
      <p:cxnSp>
        <p:nvCxnSpPr>
          <p:cNvPr id="39966" name="Line 29"/>
          <p:cNvCxnSpPr/>
          <p:nvPr/>
        </p:nvCxnSpPr>
        <p:spPr>
          <a:xfrm flipH="1">
            <a:off x="1295400" y="3733800"/>
            <a:ext cx="0" cy="609600"/>
          </a:xfrm>
          <a:prstGeom prst="line">
            <a:avLst/>
          </a:prstGeom>
          <a:noFill/>
          <a:ln w="50800">
            <a:solidFill>
              <a:srgbClr val="0000FF"/>
            </a:solidFill>
            <a:miter lim="800000"/>
            <a:tailEnd type="triangle"/>
          </a:ln>
        </p:spPr>
      </p:cxnSp>
      <p:cxnSp>
        <p:nvCxnSpPr>
          <p:cNvPr id="39967" name="Line 30"/>
          <p:cNvCxnSpPr/>
          <p:nvPr/>
        </p:nvCxnSpPr>
        <p:spPr>
          <a:xfrm>
            <a:off x="1295400" y="3733800"/>
            <a:ext cx="7467600" cy="0"/>
          </a:xfrm>
          <a:prstGeom prst="line">
            <a:avLst/>
          </a:prstGeom>
          <a:noFill/>
          <a:ln w="50800">
            <a:solidFill>
              <a:srgbClr val="0000FF"/>
            </a:solidFill>
            <a:miter lim="800000"/>
          </a:ln>
        </p:spPr>
      </p:cxnSp>
      <p:cxnSp>
        <p:nvCxnSpPr>
          <p:cNvPr id="39968" name="Line 31"/>
          <p:cNvCxnSpPr/>
          <p:nvPr/>
        </p:nvCxnSpPr>
        <p:spPr>
          <a:xfrm flipH="1">
            <a:off x="8763000" y="3733800"/>
            <a:ext cx="0" cy="1447800"/>
          </a:xfrm>
          <a:prstGeom prst="line">
            <a:avLst/>
          </a:prstGeom>
          <a:noFill/>
          <a:ln w="50800">
            <a:solidFill>
              <a:srgbClr val="0000FF"/>
            </a:solidFill>
            <a:miter lim="800000"/>
          </a:ln>
        </p:spPr>
      </p:cxnSp>
    </p:spTree>
  </p:cSld>
  <p:clrMapOvr>
    <a:masterClrMapping/>
  </p:clrMapOvr>
  <p:transition/>
  <p:timing/>
</p:sld>
</file>

<file path=ppt/slides/slide3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40962"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D6D7986A-37ED-4488-B7A9-1FB9C9B350A6}" type="slidenum">
              <a:rPr kumimoji="0" lang="zh-CN" altLang="en-US" sz="2600" b="1">
                <a:solidFill>
                  <a:schemeClr val="bg1"/>
                </a:solidFill>
                <a:latin typeface="Arial"/>
              </a:rPr>
              <a:t>38</a:t>
            </a:fld>
            <a:endParaRPr kumimoji="0" lang="en-US" altLang="zh-CN" sz="2600" b="1">
              <a:solidFill>
                <a:schemeClr val="bg1"/>
              </a:solidFill>
              <a:latin typeface="Arial"/>
            </a:endParaRPr>
          </a:p>
        </p:txBody>
      </p:sp>
      <p:sp>
        <p:nvSpPr>
          <p:cNvPr id="40963"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latin typeface="楷体_GB2312" pitchFamily="49" charset="-122"/>
                <a:ea typeface="楷体_GB2312" pitchFamily="49" charset="-122"/>
              </a:rPr>
              <a:t>（</a:t>
            </a:r>
            <a:r>
              <a:rPr lang="en-US" altLang="zh-CN">
                <a:latin typeface="楷体_GB2312" pitchFamily="49" charset="-122"/>
                <a:ea typeface="楷体_GB2312" pitchFamily="49" charset="-122"/>
              </a:rPr>
              <a:t>2</a:t>
            </a:r>
            <a:r>
              <a:rPr lang="zh-CN" altLang="en-US">
                <a:latin typeface="楷体_GB2312" pitchFamily="49" charset="-122"/>
                <a:ea typeface="楷体_GB2312" pitchFamily="49" charset="-122"/>
              </a:rPr>
              <a:t>）薪酬奖金分配</a:t>
            </a:r>
            <a:endParaRPr lang="zh-CN" altLang="en-US">
              <a:latin typeface="楷体_GB2312" pitchFamily="49" charset="-122"/>
              <a:ea typeface="楷体_GB2312" pitchFamily="49" charset="-122"/>
            </a:endParaRPr>
          </a:p>
        </p:txBody>
      </p:sp>
      <p:sp>
        <p:nvSpPr>
          <p:cNvPr id="40964" name="Oval 3"/>
          <p:cNvSpPr/>
          <p:nvPr/>
        </p:nvSpPr>
        <p:spPr>
          <a:xfrm>
            <a:off x="2584450" y="2209800"/>
            <a:ext cx="3962400" cy="3489325"/>
          </a:xfrm>
          <a:prstGeom prst="ellipse">
            <a:avLst/>
          </a:prstGeom>
          <a:noFill/>
          <a:ln w="57150">
            <a:solidFill>
              <a:srgbClr val="FF0000"/>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0965" name="Oval 4"/>
          <p:cNvSpPr/>
          <p:nvPr/>
        </p:nvSpPr>
        <p:spPr>
          <a:xfrm>
            <a:off x="1887538" y="2260600"/>
            <a:ext cx="2709862" cy="2338388"/>
          </a:xfrm>
          <a:prstGeom prst="ellipse">
            <a:avLst/>
          </a:prstGeom>
          <a:noFill/>
          <a:ln w="28575">
            <a:solidFill>
              <a:srgbClr val="0000FF"/>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0966" name="Oval 5"/>
          <p:cNvSpPr/>
          <p:nvPr/>
        </p:nvSpPr>
        <p:spPr>
          <a:xfrm>
            <a:off x="4325938" y="2278062"/>
            <a:ext cx="2727325" cy="2287588"/>
          </a:xfrm>
          <a:prstGeom prst="ellipse">
            <a:avLst/>
          </a:prstGeom>
          <a:noFill/>
          <a:ln w="28575">
            <a:solidFill>
              <a:srgbClr val="0000FF"/>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0967" name="Oval 6"/>
          <p:cNvSpPr/>
          <p:nvPr/>
        </p:nvSpPr>
        <p:spPr>
          <a:xfrm>
            <a:off x="3273425" y="3902075"/>
            <a:ext cx="2590800" cy="2474912"/>
          </a:xfrm>
          <a:prstGeom prst="ellipse">
            <a:avLst/>
          </a:prstGeom>
          <a:noFill/>
          <a:ln w="28575">
            <a:solidFill>
              <a:srgbClr val="0000FF"/>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0968" name="Text Box 7"/>
          <p:cNvSpPr/>
          <p:nvPr/>
        </p:nvSpPr>
        <p:spPr>
          <a:xfrm>
            <a:off x="1924050" y="3182938"/>
            <a:ext cx="2438400" cy="427038"/>
          </a:xfrm>
          <a:prstGeom prst="rect">
            <a:avLst/>
          </a:prstGeom>
          <a:noFill/>
          <a:ln>
            <a:noFill/>
            <a:miter lim="800000"/>
          </a:ln>
        </p:spPr>
        <p:txBody>
          <a:bodyPr wrap="none"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defTabSz="762000" eaLnBrk="1" hangingPunct="1"/>
            <a:r>
              <a:rPr lang="zh-CN" altLang="en-US" sz="2200" b="1">
                <a:latin typeface="黑体" pitchFamily="49" charset="-122"/>
                <a:ea typeface="黑体" pitchFamily="49" charset="-122"/>
              </a:rPr>
              <a:t>职位（</a:t>
            </a:r>
            <a:r>
              <a:rPr lang="en-US" altLang="zh-CN" sz="2200" b="1">
                <a:latin typeface="黑体" pitchFamily="49" charset="-122"/>
                <a:ea typeface="黑体" pitchFamily="49" charset="-122"/>
              </a:rPr>
              <a:t>POSITION）</a:t>
            </a:r>
            <a:endParaRPr lang="en-US" altLang="zh-CN" sz="2200" b="1">
              <a:latin typeface="黑体" pitchFamily="49" charset="-122"/>
              <a:ea typeface="黑体" pitchFamily="49" charset="-122"/>
            </a:endParaRPr>
          </a:p>
        </p:txBody>
      </p:sp>
      <p:sp>
        <p:nvSpPr>
          <p:cNvPr id="40969" name="Text Box 8"/>
          <p:cNvSpPr/>
          <p:nvPr/>
        </p:nvSpPr>
        <p:spPr>
          <a:xfrm>
            <a:off x="4600575" y="3051175"/>
            <a:ext cx="2300288" cy="762000"/>
          </a:xfrm>
          <a:prstGeom prst="rect">
            <a:avLst/>
          </a:prstGeom>
          <a:noFill/>
          <a:ln>
            <a:noFill/>
            <a:miter lim="800000"/>
          </a:ln>
        </p:spPr>
        <p:txBody>
          <a:bodyPr wrap="none"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defTabSz="762000" eaLnBrk="1" hangingPunct="1">
              <a:buFont typeface="Monotype Sorts" pitchFamily="2" charset="2"/>
            </a:pPr>
            <a:r>
              <a:rPr lang="zh-CN" altLang="en-US" sz="2200" b="1">
                <a:latin typeface="黑体" pitchFamily="49" charset="-122"/>
                <a:ea typeface="黑体" pitchFamily="49" charset="-122"/>
              </a:rPr>
              <a:t>工作绩效表现</a:t>
            </a:r>
            <a:endParaRPr lang="zh-CN" altLang="en-US" sz="2200" b="1">
              <a:latin typeface="黑体" pitchFamily="49" charset="-122"/>
              <a:ea typeface="黑体" pitchFamily="49" charset="-122"/>
            </a:endParaRPr>
          </a:p>
          <a:p>
            <a:pPr marL="0" lvl="0" indent="0" algn="ctr" defTabSz="762000" eaLnBrk="1" hangingPunct="1">
              <a:buFont typeface="Monotype Sorts" pitchFamily="2" charset="2"/>
            </a:pPr>
            <a:r>
              <a:rPr lang="zh-CN" altLang="en-US" sz="2200" b="1">
                <a:latin typeface="黑体" pitchFamily="49" charset="-122"/>
                <a:ea typeface="黑体" pitchFamily="49" charset="-122"/>
              </a:rPr>
              <a:t>（</a:t>
            </a:r>
            <a:r>
              <a:rPr lang="en-US" altLang="zh-CN" sz="2200" b="1">
                <a:latin typeface="黑体" pitchFamily="49" charset="-122"/>
                <a:ea typeface="黑体" pitchFamily="49" charset="-122"/>
              </a:rPr>
              <a:t>PERFORMANCE）</a:t>
            </a:r>
            <a:endParaRPr lang="en-US" altLang="zh-CN">
              <a:latin typeface="黑体" pitchFamily="49" charset="-122"/>
              <a:ea typeface="黑体" pitchFamily="49" charset="-122"/>
            </a:endParaRPr>
          </a:p>
        </p:txBody>
      </p:sp>
      <p:sp>
        <p:nvSpPr>
          <p:cNvPr id="40970" name="Text Box 9"/>
          <p:cNvSpPr/>
          <p:nvPr/>
        </p:nvSpPr>
        <p:spPr>
          <a:xfrm>
            <a:off x="3663950" y="4891088"/>
            <a:ext cx="1874838" cy="427038"/>
          </a:xfrm>
          <a:prstGeom prst="rect">
            <a:avLst/>
          </a:prstGeom>
          <a:noFill/>
          <a:ln>
            <a:noFill/>
            <a:miter lim="800000"/>
          </a:ln>
        </p:spPr>
        <p:txBody>
          <a:bodyPr wrap="none"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defTabSz="762000" eaLnBrk="1" hangingPunct="1"/>
            <a:r>
              <a:rPr lang="zh-CN" altLang="en-US" sz="2200" b="1">
                <a:latin typeface="黑体" pitchFamily="49" charset="-122"/>
                <a:ea typeface="黑体" pitchFamily="49" charset="-122"/>
              </a:rPr>
              <a:t>人（</a:t>
            </a:r>
            <a:r>
              <a:rPr lang="en-US" altLang="zh-CN" sz="2200" b="1">
                <a:latin typeface="黑体" pitchFamily="49" charset="-122"/>
                <a:ea typeface="黑体" pitchFamily="49" charset="-122"/>
              </a:rPr>
              <a:t>PEOPLE）</a:t>
            </a:r>
            <a:endParaRPr lang="en-US" altLang="zh-CN" sz="2200" b="1">
              <a:latin typeface="黑体" pitchFamily="49" charset="-122"/>
              <a:ea typeface="黑体" pitchFamily="49" charset="-122"/>
            </a:endParaRPr>
          </a:p>
        </p:txBody>
      </p:sp>
      <p:sp>
        <p:nvSpPr>
          <p:cNvPr id="40971" name="Text Box 10"/>
          <p:cNvSpPr/>
          <p:nvPr/>
        </p:nvSpPr>
        <p:spPr>
          <a:xfrm>
            <a:off x="3440112" y="3790950"/>
            <a:ext cx="2155825" cy="427038"/>
          </a:xfrm>
          <a:prstGeom prst="rect">
            <a:avLst/>
          </a:prstGeom>
          <a:noFill/>
          <a:ln>
            <a:noFill/>
            <a:miter lim="800000"/>
          </a:ln>
        </p:spPr>
        <p:txBody>
          <a:bodyPr wrap="none"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defTabSz="762000" eaLnBrk="1" hangingPunct="1"/>
            <a:r>
              <a:rPr lang="zh-CN" altLang="en-US" sz="2200" b="1">
                <a:latin typeface="黑体" pitchFamily="49" charset="-122"/>
                <a:ea typeface="黑体" pitchFamily="49" charset="-122"/>
              </a:rPr>
              <a:t>市场（</a:t>
            </a:r>
            <a:r>
              <a:rPr lang="en-US" altLang="zh-CN" sz="2200" b="1">
                <a:latin typeface="黑体" pitchFamily="49" charset="-122"/>
                <a:ea typeface="黑体" pitchFamily="49" charset="-122"/>
              </a:rPr>
              <a:t>MARKET）</a:t>
            </a:r>
            <a:endParaRPr lang="en-US" altLang="zh-CN" sz="2200" b="1">
              <a:latin typeface="黑体" pitchFamily="49" charset="-122"/>
              <a:ea typeface="黑体" pitchFamily="49" charset="-122"/>
            </a:endParaRPr>
          </a:p>
        </p:txBody>
      </p:sp>
    </p:spTree>
  </p:cSld>
  <p:clrMapOvr>
    <a:masterClrMapping/>
  </p:clrMapOvr>
  <p:transition/>
  <p:timing/>
</p:sld>
</file>

<file path=ppt/slides/slide3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41986"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D121F5E2-D86F-4DC6-9B24-C21BF23ECA80}" type="slidenum">
              <a:rPr kumimoji="0" lang="zh-CN" altLang="en-US" sz="2600" b="1">
                <a:solidFill>
                  <a:schemeClr val="bg1"/>
                </a:solidFill>
                <a:latin typeface="Arial"/>
              </a:rPr>
              <a:t>39</a:t>
            </a:fld>
            <a:endParaRPr kumimoji="0" lang="en-US" altLang="zh-CN" sz="2600" b="1">
              <a:solidFill>
                <a:schemeClr val="bg1"/>
              </a:solidFill>
              <a:latin typeface="Arial"/>
            </a:endParaRPr>
          </a:p>
        </p:txBody>
      </p:sp>
      <p:sp>
        <p:nvSpPr>
          <p:cNvPr id="41987"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latin typeface="宋体" pitchFamily="2" charset="-122"/>
              </a:rPr>
              <a:t>（</a:t>
            </a:r>
            <a:r>
              <a:rPr lang="en-US" altLang="zh-CN">
                <a:latin typeface="宋体" pitchFamily="2" charset="-122"/>
              </a:rPr>
              <a:t>3</a:t>
            </a:r>
            <a:r>
              <a:rPr lang="zh-CN" altLang="en-US">
                <a:latin typeface="宋体" pitchFamily="2" charset="-122"/>
              </a:rPr>
              <a:t>）人事调整</a:t>
            </a:r>
            <a:endParaRPr lang="zh-CN" altLang="en-US">
              <a:latin typeface="宋体" pitchFamily="2" charset="-122"/>
            </a:endParaRPr>
          </a:p>
        </p:txBody>
      </p:sp>
      <p:sp>
        <p:nvSpPr>
          <p:cNvPr id="41988" name="Oval 3"/>
          <p:cNvSpPr/>
          <p:nvPr/>
        </p:nvSpPr>
        <p:spPr>
          <a:xfrm>
            <a:off x="3352800" y="3429000"/>
            <a:ext cx="3048000" cy="2514600"/>
          </a:xfrm>
          <a:prstGeom prst="ellipse">
            <a:avLst/>
          </a:prstGeom>
          <a:solidFill>
            <a:schemeClr val="accent1"/>
          </a:solidFill>
          <a:ln w="47625">
            <a:solidFill>
              <a:srgbClr val="333333"/>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1989" name="Oval 4"/>
          <p:cNvSpPr/>
          <p:nvPr/>
        </p:nvSpPr>
        <p:spPr>
          <a:xfrm>
            <a:off x="3429000" y="1905000"/>
            <a:ext cx="2743200" cy="2667000"/>
          </a:xfrm>
          <a:prstGeom prst="ellipse">
            <a:avLst/>
          </a:prstGeom>
          <a:solidFill>
            <a:srgbClr val="00FF00"/>
          </a:solidFill>
          <a:ln w="47625">
            <a:solidFill>
              <a:schemeClr val="tx1"/>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1990" name="Oval 5"/>
          <p:cNvSpPr/>
          <p:nvPr/>
        </p:nvSpPr>
        <p:spPr>
          <a:xfrm>
            <a:off x="4953000" y="2971800"/>
            <a:ext cx="2590800" cy="1295400"/>
          </a:xfrm>
          <a:prstGeom prst="ellipse">
            <a:avLst/>
          </a:prstGeom>
          <a:solidFill>
            <a:srgbClr val="FFCC00"/>
          </a:solidFill>
          <a:ln w="47625">
            <a:solidFill>
              <a:srgbClr val="333333"/>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1991" name="Oval 6"/>
          <p:cNvSpPr/>
          <p:nvPr/>
        </p:nvSpPr>
        <p:spPr>
          <a:xfrm>
            <a:off x="1981200" y="2971800"/>
            <a:ext cx="2590800" cy="1295400"/>
          </a:xfrm>
          <a:prstGeom prst="ellipse">
            <a:avLst/>
          </a:prstGeom>
          <a:solidFill>
            <a:srgbClr val="FFCC00"/>
          </a:solidFill>
          <a:ln w="47625">
            <a:solidFill>
              <a:srgbClr val="333333"/>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1992" name="Rectangle 7"/>
          <p:cNvSpPr/>
          <p:nvPr/>
        </p:nvSpPr>
        <p:spPr>
          <a:xfrm>
            <a:off x="2133600" y="3429000"/>
            <a:ext cx="609600" cy="381000"/>
          </a:xfrm>
          <a:prstGeom prst="rect">
            <a:avLst/>
          </a:prstGeom>
          <a:solidFill>
            <a:srgbClr val="FFCC99"/>
          </a:solidFill>
          <a:ln w="47625">
            <a:solidFill>
              <a:srgbClr val="333333"/>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1993" name="Text Box 8"/>
          <p:cNvSpPr/>
          <p:nvPr/>
        </p:nvSpPr>
        <p:spPr>
          <a:xfrm>
            <a:off x="2133600" y="3429000"/>
            <a:ext cx="838200" cy="396875"/>
          </a:xfrm>
          <a:prstGeom prst="rect">
            <a:avLst/>
          </a:prstGeom>
          <a:noFill/>
          <a:ln w="47625">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zh-CN" altLang="en-US" sz="2000"/>
              <a:t>工作</a:t>
            </a:r>
            <a:endParaRPr lang="zh-CN" altLang="en-US" sz="2000"/>
          </a:p>
        </p:txBody>
      </p:sp>
      <p:sp>
        <p:nvSpPr>
          <p:cNvPr id="41994" name="Rectangle 9"/>
          <p:cNvSpPr/>
          <p:nvPr/>
        </p:nvSpPr>
        <p:spPr>
          <a:xfrm>
            <a:off x="2971800" y="3413125"/>
            <a:ext cx="609600" cy="381000"/>
          </a:xfrm>
          <a:prstGeom prst="rect">
            <a:avLst/>
          </a:prstGeom>
          <a:solidFill>
            <a:srgbClr val="FFCC99"/>
          </a:solidFill>
          <a:ln w="47625">
            <a:solidFill>
              <a:srgbClr val="333333"/>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1995" name="Text Box 10"/>
          <p:cNvSpPr/>
          <p:nvPr/>
        </p:nvSpPr>
        <p:spPr>
          <a:xfrm>
            <a:off x="2971800" y="3413125"/>
            <a:ext cx="838200" cy="396875"/>
          </a:xfrm>
          <a:prstGeom prst="rect">
            <a:avLst/>
          </a:prstGeom>
          <a:noFill/>
          <a:ln w="47625">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zh-CN" altLang="en-US" sz="2000"/>
              <a:t>工作</a:t>
            </a:r>
            <a:endParaRPr lang="zh-CN" altLang="en-US" sz="2000"/>
          </a:p>
        </p:txBody>
      </p:sp>
      <p:sp>
        <p:nvSpPr>
          <p:cNvPr id="41996" name="Rectangle 11"/>
          <p:cNvSpPr/>
          <p:nvPr/>
        </p:nvSpPr>
        <p:spPr>
          <a:xfrm>
            <a:off x="3810000" y="3413125"/>
            <a:ext cx="609600" cy="381000"/>
          </a:xfrm>
          <a:prstGeom prst="rect">
            <a:avLst/>
          </a:prstGeom>
          <a:solidFill>
            <a:srgbClr val="FFCC99"/>
          </a:solidFill>
          <a:ln w="47625">
            <a:solidFill>
              <a:srgbClr val="333333"/>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1997" name="Text Box 12"/>
          <p:cNvSpPr/>
          <p:nvPr/>
        </p:nvSpPr>
        <p:spPr>
          <a:xfrm>
            <a:off x="3810000" y="3413125"/>
            <a:ext cx="838200" cy="396875"/>
          </a:xfrm>
          <a:prstGeom prst="rect">
            <a:avLst/>
          </a:prstGeom>
          <a:noFill/>
          <a:ln w="47625">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zh-CN" altLang="en-US" sz="2000"/>
              <a:t>工作</a:t>
            </a:r>
            <a:endParaRPr lang="zh-CN" altLang="en-US" sz="2000"/>
          </a:p>
        </p:txBody>
      </p:sp>
      <p:sp>
        <p:nvSpPr>
          <p:cNvPr id="41998" name="Rectangle 13"/>
          <p:cNvSpPr/>
          <p:nvPr/>
        </p:nvSpPr>
        <p:spPr>
          <a:xfrm>
            <a:off x="5181600" y="3429000"/>
            <a:ext cx="609600" cy="381000"/>
          </a:xfrm>
          <a:prstGeom prst="rect">
            <a:avLst/>
          </a:prstGeom>
          <a:solidFill>
            <a:srgbClr val="FFCC99"/>
          </a:solidFill>
          <a:ln w="47625">
            <a:solidFill>
              <a:srgbClr val="333333"/>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1999" name="Text Box 14"/>
          <p:cNvSpPr/>
          <p:nvPr/>
        </p:nvSpPr>
        <p:spPr>
          <a:xfrm>
            <a:off x="5257800" y="3429000"/>
            <a:ext cx="533400" cy="396875"/>
          </a:xfrm>
          <a:prstGeom prst="rect">
            <a:avLst/>
          </a:prstGeom>
          <a:noFill/>
          <a:ln w="47625">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zh-CN" altLang="en-US" sz="2000"/>
              <a:t>人</a:t>
            </a:r>
            <a:endParaRPr lang="zh-CN" altLang="en-US" sz="2000"/>
          </a:p>
        </p:txBody>
      </p:sp>
      <p:sp>
        <p:nvSpPr>
          <p:cNvPr id="42000" name="Rectangle 15"/>
          <p:cNvSpPr/>
          <p:nvPr/>
        </p:nvSpPr>
        <p:spPr>
          <a:xfrm>
            <a:off x="6019800" y="3429000"/>
            <a:ext cx="609600" cy="381000"/>
          </a:xfrm>
          <a:prstGeom prst="rect">
            <a:avLst/>
          </a:prstGeom>
          <a:solidFill>
            <a:srgbClr val="FFCC99"/>
          </a:solidFill>
          <a:ln w="47625">
            <a:solidFill>
              <a:srgbClr val="333333"/>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2001" name="Text Box 16"/>
          <p:cNvSpPr/>
          <p:nvPr/>
        </p:nvSpPr>
        <p:spPr>
          <a:xfrm>
            <a:off x="6096000" y="3429000"/>
            <a:ext cx="533400" cy="396875"/>
          </a:xfrm>
          <a:prstGeom prst="rect">
            <a:avLst/>
          </a:prstGeom>
          <a:noFill/>
          <a:ln w="47625">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zh-CN" altLang="en-US" sz="2000"/>
              <a:t>人</a:t>
            </a:r>
            <a:endParaRPr lang="zh-CN" altLang="en-US" sz="2000"/>
          </a:p>
        </p:txBody>
      </p:sp>
      <p:sp>
        <p:nvSpPr>
          <p:cNvPr id="42002" name="Rectangle 17"/>
          <p:cNvSpPr/>
          <p:nvPr/>
        </p:nvSpPr>
        <p:spPr>
          <a:xfrm>
            <a:off x="6781800" y="3429000"/>
            <a:ext cx="609600" cy="381000"/>
          </a:xfrm>
          <a:prstGeom prst="rect">
            <a:avLst/>
          </a:prstGeom>
          <a:solidFill>
            <a:srgbClr val="FFCC99"/>
          </a:solidFill>
          <a:ln w="47625">
            <a:solidFill>
              <a:srgbClr val="333333"/>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2003" name="Text Box 18"/>
          <p:cNvSpPr/>
          <p:nvPr/>
        </p:nvSpPr>
        <p:spPr>
          <a:xfrm>
            <a:off x="6858000" y="3429000"/>
            <a:ext cx="533400" cy="396875"/>
          </a:xfrm>
          <a:prstGeom prst="rect">
            <a:avLst/>
          </a:prstGeom>
          <a:noFill/>
          <a:ln w="47625">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zh-CN" altLang="en-US" sz="2000"/>
              <a:t>人</a:t>
            </a:r>
            <a:endParaRPr lang="zh-CN" altLang="en-US" sz="2000"/>
          </a:p>
        </p:txBody>
      </p:sp>
      <p:sp>
        <p:nvSpPr>
          <p:cNvPr id="42004" name="Rectangle 19"/>
          <p:cNvSpPr/>
          <p:nvPr/>
        </p:nvSpPr>
        <p:spPr>
          <a:xfrm>
            <a:off x="3810000" y="4724400"/>
            <a:ext cx="609600" cy="381000"/>
          </a:xfrm>
          <a:prstGeom prst="rect">
            <a:avLst/>
          </a:prstGeom>
          <a:solidFill>
            <a:srgbClr val="FFCC99"/>
          </a:solidFill>
          <a:ln w="47625">
            <a:solidFill>
              <a:srgbClr val="333333"/>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2005" name="Text Box 20"/>
          <p:cNvSpPr/>
          <p:nvPr/>
        </p:nvSpPr>
        <p:spPr>
          <a:xfrm>
            <a:off x="3733800" y="4724400"/>
            <a:ext cx="1066800" cy="396875"/>
          </a:xfrm>
          <a:prstGeom prst="rect">
            <a:avLst/>
          </a:prstGeom>
          <a:noFill/>
          <a:ln w="47625">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zh-CN" altLang="en-US" sz="2000"/>
              <a:t>报酬</a:t>
            </a:r>
            <a:endParaRPr lang="zh-CN" altLang="en-US" sz="2000"/>
          </a:p>
        </p:txBody>
      </p:sp>
      <p:sp>
        <p:nvSpPr>
          <p:cNvPr id="42006" name="Rectangle 21"/>
          <p:cNvSpPr/>
          <p:nvPr/>
        </p:nvSpPr>
        <p:spPr>
          <a:xfrm>
            <a:off x="5257800" y="4724400"/>
            <a:ext cx="609600" cy="381000"/>
          </a:xfrm>
          <a:prstGeom prst="rect">
            <a:avLst/>
          </a:prstGeom>
          <a:solidFill>
            <a:srgbClr val="FFCC99"/>
          </a:solidFill>
          <a:ln w="47625">
            <a:solidFill>
              <a:srgbClr val="333333"/>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2007" name="Text Box 22"/>
          <p:cNvSpPr/>
          <p:nvPr/>
        </p:nvSpPr>
        <p:spPr>
          <a:xfrm>
            <a:off x="5181600" y="4724400"/>
            <a:ext cx="1066800" cy="396875"/>
          </a:xfrm>
          <a:prstGeom prst="rect">
            <a:avLst/>
          </a:prstGeom>
          <a:noFill/>
          <a:ln w="47625">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zh-CN" altLang="en-US" sz="2000"/>
              <a:t>需要</a:t>
            </a:r>
            <a:endParaRPr lang="zh-CN" altLang="en-US" sz="2000"/>
          </a:p>
        </p:txBody>
      </p:sp>
      <p:sp>
        <p:nvSpPr>
          <p:cNvPr id="42008" name="Rectangle 23"/>
          <p:cNvSpPr/>
          <p:nvPr/>
        </p:nvSpPr>
        <p:spPr>
          <a:xfrm>
            <a:off x="3886200" y="2514600"/>
            <a:ext cx="609600" cy="381000"/>
          </a:xfrm>
          <a:prstGeom prst="rect">
            <a:avLst/>
          </a:prstGeom>
          <a:solidFill>
            <a:srgbClr val="FFCC99"/>
          </a:solidFill>
          <a:ln w="47625">
            <a:solidFill>
              <a:srgbClr val="333333"/>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2009" name="Text Box 24"/>
          <p:cNvSpPr/>
          <p:nvPr/>
        </p:nvSpPr>
        <p:spPr>
          <a:xfrm>
            <a:off x="3810000" y="2514600"/>
            <a:ext cx="1066800" cy="396875"/>
          </a:xfrm>
          <a:prstGeom prst="rect">
            <a:avLst/>
          </a:prstGeom>
          <a:noFill/>
          <a:ln w="47625">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zh-CN" altLang="en-US" sz="2000"/>
              <a:t>要求</a:t>
            </a:r>
            <a:endParaRPr lang="zh-CN" altLang="en-US" sz="2000"/>
          </a:p>
        </p:txBody>
      </p:sp>
      <p:sp>
        <p:nvSpPr>
          <p:cNvPr id="42010" name="Rectangle 25"/>
          <p:cNvSpPr/>
          <p:nvPr/>
        </p:nvSpPr>
        <p:spPr>
          <a:xfrm>
            <a:off x="5181600" y="2514600"/>
            <a:ext cx="609600" cy="381000"/>
          </a:xfrm>
          <a:prstGeom prst="rect">
            <a:avLst/>
          </a:prstGeom>
          <a:solidFill>
            <a:srgbClr val="FFCC99"/>
          </a:solidFill>
          <a:ln w="47625">
            <a:solidFill>
              <a:srgbClr val="333333"/>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42011" name="Text Box 26"/>
          <p:cNvSpPr/>
          <p:nvPr/>
        </p:nvSpPr>
        <p:spPr>
          <a:xfrm>
            <a:off x="5105400" y="2514600"/>
            <a:ext cx="1066800" cy="396875"/>
          </a:xfrm>
          <a:prstGeom prst="rect">
            <a:avLst/>
          </a:prstGeom>
          <a:noFill/>
          <a:ln w="47625">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zh-CN" altLang="en-US" sz="2000"/>
              <a:t>素质</a:t>
            </a:r>
            <a:endParaRPr lang="zh-CN" altLang="en-US" sz="2000"/>
          </a:p>
        </p:txBody>
      </p:sp>
      <p:cxnSp>
        <p:nvCxnSpPr>
          <p:cNvPr id="42012" name="Line 27"/>
          <p:cNvCxnSpPr/>
          <p:nvPr/>
        </p:nvCxnSpPr>
        <p:spPr>
          <a:xfrm flipH="1">
            <a:off x="5486400" y="3810000"/>
            <a:ext cx="0" cy="914400"/>
          </a:xfrm>
          <a:prstGeom prst="line">
            <a:avLst/>
          </a:prstGeom>
          <a:noFill/>
          <a:ln w="47625">
            <a:solidFill>
              <a:srgbClr val="333333"/>
            </a:solidFill>
            <a:miter lim="800000"/>
            <a:tailEnd type="triangle"/>
          </a:ln>
        </p:spPr>
      </p:cxnSp>
      <p:cxnSp>
        <p:nvCxnSpPr>
          <p:cNvPr id="42013" name="Line 28"/>
          <p:cNvCxnSpPr/>
          <p:nvPr/>
        </p:nvCxnSpPr>
        <p:spPr>
          <a:xfrm flipH="1" flipV="1">
            <a:off x="5486400" y="2895600"/>
            <a:ext cx="0" cy="533400"/>
          </a:xfrm>
          <a:prstGeom prst="line">
            <a:avLst/>
          </a:prstGeom>
          <a:noFill/>
          <a:ln w="47625">
            <a:solidFill>
              <a:srgbClr val="333333"/>
            </a:solidFill>
            <a:miter lim="800000"/>
            <a:tailEnd type="triangle"/>
          </a:ln>
        </p:spPr>
      </p:cxnSp>
      <p:cxnSp>
        <p:nvCxnSpPr>
          <p:cNvPr id="42014" name="Line 29"/>
          <p:cNvCxnSpPr/>
          <p:nvPr/>
        </p:nvCxnSpPr>
        <p:spPr>
          <a:xfrm flipH="1">
            <a:off x="4114800" y="3810000"/>
            <a:ext cx="0" cy="914400"/>
          </a:xfrm>
          <a:prstGeom prst="line">
            <a:avLst/>
          </a:prstGeom>
          <a:noFill/>
          <a:ln w="47625">
            <a:solidFill>
              <a:srgbClr val="333333"/>
            </a:solidFill>
            <a:miter lim="800000"/>
            <a:tailEnd type="triangle"/>
          </a:ln>
        </p:spPr>
      </p:cxnSp>
      <p:cxnSp>
        <p:nvCxnSpPr>
          <p:cNvPr id="42015" name="Line 30"/>
          <p:cNvCxnSpPr/>
          <p:nvPr/>
        </p:nvCxnSpPr>
        <p:spPr>
          <a:xfrm flipH="1" flipV="1">
            <a:off x="4114800" y="2895600"/>
            <a:ext cx="0" cy="533400"/>
          </a:xfrm>
          <a:prstGeom prst="line">
            <a:avLst/>
          </a:prstGeom>
          <a:noFill/>
          <a:ln w="47625">
            <a:solidFill>
              <a:srgbClr val="333333"/>
            </a:solidFill>
            <a:miter lim="800000"/>
            <a:tailEnd type="triangle"/>
          </a:ln>
        </p:spPr>
      </p:cxnSp>
      <p:cxnSp>
        <p:nvCxnSpPr>
          <p:cNvPr id="42016" name="Line 31"/>
          <p:cNvCxnSpPr/>
          <p:nvPr/>
        </p:nvCxnSpPr>
        <p:spPr>
          <a:xfrm flipH="1">
            <a:off x="4114800" y="2286000"/>
            <a:ext cx="0" cy="228600"/>
          </a:xfrm>
          <a:prstGeom prst="line">
            <a:avLst/>
          </a:prstGeom>
          <a:noFill/>
          <a:ln w="47625">
            <a:solidFill>
              <a:srgbClr val="333333"/>
            </a:solidFill>
            <a:miter lim="800000"/>
          </a:ln>
        </p:spPr>
      </p:cxnSp>
      <p:cxnSp>
        <p:nvCxnSpPr>
          <p:cNvPr id="42017" name="Line 32"/>
          <p:cNvCxnSpPr/>
          <p:nvPr/>
        </p:nvCxnSpPr>
        <p:spPr>
          <a:xfrm flipH="1">
            <a:off x="5486400" y="2286000"/>
            <a:ext cx="0" cy="228600"/>
          </a:xfrm>
          <a:prstGeom prst="line">
            <a:avLst/>
          </a:prstGeom>
          <a:noFill/>
          <a:ln w="47625">
            <a:solidFill>
              <a:srgbClr val="333333"/>
            </a:solidFill>
            <a:miter lim="800000"/>
          </a:ln>
        </p:spPr>
      </p:cxnSp>
      <p:sp>
        <p:nvSpPr>
          <p:cNvPr id="42018" name="Text Box 33"/>
          <p:cNvSpPr/>
          <p:nvPr/>
        </p:nvSpPr>
        <p:spPr>
          <a:xfrm>
            <a:off x="4419600" y="2057400"/>
            <a:ext cx="914400" cy="396875"/>
          </a:xfrm>
          <a:prstGeom prst="rect">
            <a:avLst/>
          </a:prstGeom>
          <a:noFill/>
          <a:ln w="47625">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lang="zh-CN" altLang="en-US" sz="2000"/>
              <a:t>匹配</a:t>
            </a:r>
            <a:endParaRPr lang="zh-CN" altLang="en-US" sz="2000"/>
          </a:p>
        </p:txBody>
      </p:sp>
      <p:cxnSp>
        <p:nvCxnSpPr>
          <p:cNvPr id="42019" name="Line 34"/>
          <p:cNvCxnSpPr/>
          <p:nvPr/>
        </p:nvCxnSpPr>
        <p:spPr>
          <a:xfrm>
            <a:off x="4114800" y="2286000"/>
            <a:ext cx="457200" cy="0"/>
          </a:xfrm>
          <a:prstGeom prst="line">
            <a:avLst/>
          </a:prstGeom>
          <a:noFill/>
          <a:ln w="47625">
            <a:solidFill>
              <a:srgbClr val="333333"/>
            </a:solidFill>
            <a:miter lim="800000"/>
            <a:tailEnd type="triangle"/>
          </a:ln>
        </p:spPr>
      </p:cxnSp>
      <p:cxnSp>
        <p:nvCxnSpPr>
          <p:cNvPr id="42020" name="Line 35"/>
          <p:cNvCxnSpPr/>
          <p:nvPr/>
        </p:nvCxnSpPr>
        <p:spPr>
          <a:xfrm flipH="1">
            <a:off x="5029200" y="2286000"/>
            <a:ext cx="457200" cy="0"/>
          </a:xfrm>
          <a:prstGeom prst="line">
            <a:avLst/>
          </a:prstGeom>
          <a:noFill/>
          <a:ln w="47625">
            <a:solidFill>
              <a:srgbClr val="333333"/>
            </a:solidFill>
            <a:miter lim="800000"/>
            <a:tailEnd type="triangle"/>
          </a:ln>
        </p:spPr>
      </p:cxnSp>
      <p:cxnSp>
        <p:nvCxnSpPr>
          <p:cNvPr id="42021" name="Line 36"/>
          <p:cNvCxnSpPr/>
          <p:nvPr/>
        </p:nvCxnSpPr>
        <p:spPr>
          <a:xfrm flipH="1">
            <a:off x="4114800" y="5105400"/>
            <a:ext cx="0" cy="381000"/>
          </a:xfrm>
          <a:prstGeom prst="line">
            <a:avLst/>
          </a:prstGeom>
          <a:noFill/>
          <a:ln w="47625">
            <a:solidFill>
              <a:srgbClr val="333333"/>
            </a:solidFill>
            <a:miter lim="800000"/>
          </a:ln>
        </p:spPr>
      </p:cxnSp>
      <p:cxnSp>
        <p:nvCxnSpPr>
          <p:cNvPr id="42022" name="Line 37"/>
          <p:cNvCxnSpPr/>
          <p:nvPr/>
        </p:nvCxnSpPr>
        <p:spPr>
          <a:xfrm flipH="1">
            <a:off x="5562600" y="5105400"/>
            <a:ext cx="0" cy="381000"/>
          </a:xfrm>
          <a:prstGeom prst="line">
            <a:avLst/>
          </a:prstGeom>
          <a:noFill/>
          <a:ln w="47625">
            <a:solidFill>
              <a:srgbClr val="333333"/>
            </a:solidFill>
            <a:miter lim="800000"/>
          </a:ln>
        </p:spPr>
      </p:cxnSp>
      <p:sp>
        <p:nvSpPr>
          <p:cNvPr id="42023" name="Rectangle 38"/>
          <p:cNvSpPr/>
          <p:nvPr/>
        </p:nvSpPr>
        <p:spPr>
          <a:xfrm>
            <a:off x="4489450" y="5241925"/>
            <a:ext cx="692150" cy="396875"/>
          </a:xfrm>
          <a:prstGeom prst="rect">
            <a:avLst/>
          </a:prstGeom>
          <a:noFill/>
          <a:ln w="47625">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r>
              <a:rPr lang="zh-CN" altLang="en-US" sz="2000"/>
              <a:t>匹配</a:t>
            </a:r>
            <a:endParaRPr lang="zh-CN" altLang="en-US" sz="2000"/>
          </a:p>
        </p:txBody>
      </p:sp>
      <p:cxnSp>
        <p:nvCxnSpPr>
          <p:cNvPr id="42024" name="Line 39"/>
          <p:cNvCxnSpPr/>
          <p:nvPr/>
        </p:nvCxnSpPr>
        <p:spPr>
          <a:xfrm>
            <a:off x="4114800" y="5486400"/>
            <a:ext cx="457200" cy="0"/>
          </a:xfrm>
          <a:prstGeom prst="line">
            <a:avLst/>
          </a:prstGeom>
          <a:noFill/>
          <a:ln w="47625">
            <a:solidFill>
              <a:srgbClr val="333333"/>
            </a:solidFill>
            <a:miter lim="800000"/>
            <a:tailEnd type="triangle"/>
          </a:ln>
        </p:spPr>
      </p:cxnSp>
      <p:cxnSp>
        <p:nvCxnSpPr>
          <p:cNvPr id="42025" name="Line 40"/>
          <p:cNvCxnSpPr/>
          <p:nvPr/>
        </p:nvCxnSpPr>
        <p:spPr>
          <a:xfrm flipH="1">
            <a:off x="5105400" y="5486400"/>
            <a:ext cx="457200" cy="0"/>
          </a:xfrm>
          <a:prstGeom prst="line">
            <a:avLst/>
          </a:prstGeom>
          <a:noFill/>
          <a:ln w="47625">
            <a:solidFill>
              <a:srgbClr val="333333"/>
            </a:solidFill>
            <a:miter lim="800000"/>
            <a:tailEnd type="triangle"/>
          </a:ln>
        </p:spPr>
      </p:cxnSp>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6146"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DF4499E3-C298-43F5-A164-C3A13D88993B}" type="slidenum">
              <a:rPr kumimoji="0" lang="zh-CN" altLang="en-US" sz="2600" b="1">
                <a:solidFill>
                  <a:schemeClr val="bg1"/>
                </a:solidFill>
                <a:latin typeface="Arial"/>
              </a:rPr>
              <a:t>4</a:t>
            </a:fld>
            <a:endParaRPr kumimoji="0" lang="en-US" altLang="zh-CN" sz="2600" b="1">
              <a:solidFill>
                <a:schemeClr val="bg1"/>
              </a:solidFill>
              <a:latin typeface="Arial"/>
            </a:endParaRPr>
          </a:p>
        </p:txBody>
      </p:sp>
      <p:sp>
        <p:nvSpPr>
          <p:cNvPr id="6147"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latin typeface="Times New Roman" pitchFamily="18" charset="0"/>
                <a:ea typeface="楷体_GB2312" pitchFamily="49" charset="-122"/>
              </a:rPr>
              <a:t>（一）绩效改进的指导思想</a:t>
            </a:r>
            <a:endParaRPr lang="zh-CN" altLang="en-US">
              <a:latin typeface="Times New Roman" pitchFamily="18" charset="0"/>
              <a:ea typeface="楷体_GB2312" pitchFamily="49" charset="-122"/>
            </a:endParaRPr>
          </a:p>
        </p:txBody>
      </p:sp>
      <p:sp>
        <p:nvSpPr>
          <p:cNvPr id="6148"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buNone/>
            </a:pPr>
            <a:r>
              <a:rPr lang="zh-CN" altLang="en-US" sz="3200" b="1">
                <a:ea typeface="楷体_GB2312" pitchFamily="49" charset="-122"/>
              </a:rPr>
              <a:t>绩效改进的过程</a:t>
            </a:r>
            <a:r>
              <a:rPr lang="zh-CN" altLang="en-US" b="1"/>
              <a:t>：</a:t>
            </a:r>
            <a:endParaRPr lang="zh-CN" altLang="en-US" b="1"/>
          </a:p>
          <a:p>
            <a:pPr lvl="0" eaLnBrk="1" hangingPunct="1">
              <a:lnSpc>
                <a:spcPct val="125000"/>
              </a:lnSpc>
              <a:buNone/>
            </a:pPr>
            <a:r>
              <a:rPr lang="zh-CN" altLang="en-US" b="1"/>
              <a:t>        </a:t>
            </a:r>
            <a:r>
              <a:rPr lang="zh-CN" altLang="en-US" b="1">
                <a:solidFill>
                  <a:srgbClr val="000000"/>
                </a:solidFill>
                <a:ea typeface="楷体_GB2312" pitchFamily="49" charset="-122"/>
              </a:rPr>
              <a:t>首先，要分析员工的绩效考核结果，找出员工绩效中存在的问题；</a:t>
            </a:r>
            <a:endParaRPr lang="zh-CN" altLang="en-US" b="1">
              <a:solidFill>
                <a:srgbClr val="000000"/>
              </a:solidFill>
              <a:ea typeface="楷体_GB2312" pitchFamily="49" charset="-122"/>
            </a:endParaRPr>
          </a:p>
          <a:p>
            <a:pPr lvl="0" eaLnBrk="1" hangingPunct="1">
              <a:lnSpc>
                <a:spcPct val="125000"/>
              </a:lnSpc>
              <a:buNone/>
            </a:pPr>
            <a:r>
              <a:rPr lang="zh-CN" altLang="en-US" b="1">
                <a:solidFill>
                  <a:srgbClr val="000000"/>
                </a:solidFill>
                <a:ea typeface="楷体_GB2312" pitchFamily="49" charset="-122"/>
              </a:rPr>
              <a:t>         其次，要针对存在的问题制定合理的绩效改进方案，并确保其能够有效地实施，如个性化的培训等。</a:t>
            </a:r>
            <a:endParaRPr lang="zh-CN" altLang="en-US" b="1">
              <a:solidFill>
                <a:srgbClr val="000000"/>
              </a:solidFill>
              <a:ea typeface="楷体_GB2312" pitchFamily="49" charset="-122"/>
            </a:endParaRPr>
          </a:p>
        </p:txBody>
      </p:sp>
    </p:spTree>
  </p:cSld>
  <p:clrMapOvr>
    <a:masterClrMapping/>
  </p:clrMapOvr>
  <p:transition/>
  <p:timing/>
</p:sld>
</file>

<file path=ppt/slides/slide4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43010"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B34158C0-8CBD-411E-BC8B-0FA6282C0016}" type="slidenum">
              <a:rPr kumimoji="0" lang="zh-CN" altLang="en-US" sz="2600" b="1">
                <a:solidFill>
                  <a:schemeClr val="bg1"/>
                </a:solidFill>
                <a:latin typeface="Arial"/>
              </a:rPr>
              <a:t>40</a:t>
            </a:fld>
            <a:endParaRPr kumimoji="0" lang="en-US" altLang="zh-CN" sz="2600" b="1">
              <a:solidFill>
                <a:schemeClr val="bg1"/>
              </a:solidFill>
              <a:latin typeface="Arial"/>
            </a:endParaRPr>
          </a:p>
        </p:txBody>
      </p:sp>
      <p:sp>
        <p:nvSpPr>
          <p:cNvPr id="43011"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latin typeface="宋体" pitchFamily="2" charset="-122"/>
              </a:rPr>
              <a:t>（</a:t>
            </a:r>
            <a:r>
              <a:rPr lang="en-US" altLang="zh-CN">
                <a:latin typeface="宋体" pitchFamily="2" charset="-122"/>
              </a:rPr>
              <a:t>4</a:t>
            </a:r>
            <a:r>
              <a:rPr lang="zh-CN" altLang="en-US">
                <a:latin typeface="宋体" pitchFamily="2" charset="-122"/>
              </a:rPr>
              <a:t>）员工的培训与发展</a:t>
            </a:r>
            <a:endParaRPr lang="zh-CN" altLang="en-US">
              <a:latin typeface="宋体" pitchFamily="2" charset="-122"/>
            </a:endParaRPr>
          </a:p>
        </p:txBody>
      </p:sp>
      <p:sp>
        <p:nvSpPr>
          <p:cNvPr id="43012" name="Text Box 3"/>
          <p:cNvSpPr/>
          <p:nvPr/>
        </p:nvSpPr>
        <p:spPr>
          <a:xfrm>
            <a:off x="1828800" y="2743200"/>
            <a:ext cx="439738" cy="1616075"/>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r>
              <a:rPr kumimoji="0" lang="zh-CN" altLang="en-US" sz="2000" b="1">
                <a:ea typeface="楷体_GB2312" pitchFamily="49" charset="-122"/>
              </a:rPr>
              <a:t>发</a:t>
            </a:r>
            <a:endParaRPr kumimoji="0" lang="zh-CN" altLang="en-US" sz="2000" b="1">
              <a:ea typeface="楷体_GB2312" pitchFamily="49" charset="-122"/>
            </a:endParaRPr>
          </a:p>
          <a:p>
            <a:pPr marL="0" lvl="0" indent="0"/>
            <a:r>
              <a:rPr kumimoji="0" lang="zh-CN" altLang="en-US" sz="2000" b="1">
                <a:ea typeface="楷体_GB2312" pitchFamily="49" charset="-122"/>
              </a:rPr>
              <a:t>展</a:t>
            </a:r>
            <a:endParaRPr kumimoji="0" lang="zh-CN" altLang="en-US" sz="2000" b="1">
              <a:ea typeface="楷体_GB2312" pitchFamily="49" charset="-122"/>
            </a:endParaRPr>
          </a:p>
          <a:p>
            <a:pPr marL="0" lvl="0" indent="0"/>
            <a:r>
              <a:rPr kumimoji="0" lang="zh-CN" altLang="en-US" sz="2000" b="1">
                <a:ea typeface="楷体_GB2312" pitchFamily="49" charset="-122"/>
              </a:rPr>
              <a:t>的</a:t>
            </a:r>
            <a:endParaRPr kumimoji="0" lang="zh-CN" altLang="en-US" sz="2000" b="1">
              <a:ea typeface="楷体_GB2312" pitchFamily="49" charset="-122"/>
            </a:endParaRPr>
          </a:p>
          <a:p>
            <a:pPr marL="0" lvl="0" indent="0"/>
            <a:r>
              <a:rPr kumimoji="0" lang="zh-CN" altLang="en-US" sz="2000" b="1">
                <a:ea typeface="楷体_GB2312" pitchFamily="49" charset="-122"/>
              </a:rPr>
              <a:t>愿</a:t>
            </a:r>
            <a:endParaRPr kumimoji="0" lang="zh-CN" altLang="en-US" sz="2000" b="1">
              <a:ea typeface="楷体_GB2312" pitchFamily="49" charset="-122"/>
            </a:endParaRPr>
          </a:p>
          <a:p>
            <a:pPr marL="0" lvl="0" indent="0"/>
            <a:r>
              <a:rPr kumimoji="0" lang="zh-CN" altLang="en-US" sz="2000" b="1">
                <a:ea typeface="楷体_GB2312" pitchFamily="49" charset="-122"/>
              </a:rPr>
              <a:t>望</a:t>
            </a:r>
            <a:endParaRPr kumimoji="0" lang="zh-CN" altLang="en-US" sz="2000" b="1">
              <a:ea typeface="楷体_GB2312" pitchFamily="49" charset="-122"/>
            </a:endParaRPr>
          </a:p>
        </p:txBody>
      </p:sp>
      <p:sp>
        <p:nvSpPr>
          <p:cNvPr id="43013" name="Text Box 4"/>
          <p:cNvSpPr/>
          <p:nvPr/>
        </p:nvSpPr>
        <p:spPr>
          <a:xfrm>
            <a:off x="4191000" y="5486400"/>
            <a:ext cx="1462088" cy="396875"/>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r>
              <a:rPr kumimoji="0" lang="zh-CN" altLang="en-US" sz="2000" b="1">
                <a:ea typeface="楷体_GB2312" pitchFamily="49" charset="-122"/>
              </a:rPr>
              <a:t>工作的绩效</a:t>
            </a:r>
            <a:endParaRPr kumimoji="0" lang="zh-CN" altLang="en-US" sz="2000" b="1">
              <a:ea typeface="楷体_GB2312" pitchFamily="49" charset="-122"/>
            </a:endParaRPr>
          </a:p>
        </p:txBody>
      </p:sp>
      <p:sp>
        <p:nvSpPr>
          <p:cNvPr id="43014" name="Rectangle 5"/>
          <p:cNvSpPr/>
          <p:nvPr/>
        </p:nvSpPr>
        <p:spPr>
          <a:xfrm>
            <a:off x="2971800" y="2209800"/>
            <a:ext cx="3962400" cy="2819400"/>
          </a:xfrm>
          <a:prstGeom prst="rect">
            <a:avLst/>
          </a:prstGeom>
          <a:solidFill>
            <a:schemeClr val="bg1"/>
          </a:solidFill>
          <a:ln>
            <a:solidFill>
              <a:schemeClr val="tx1"/>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cxnSp>
        <p:nvCxnSpPr>
          <p:cNvPr id="43015" name="Line 6"/>
          <p:cNvCxnSpPr/>
          <p:nvPr/>
        </p:nvCxnSpPr>
        <p:spPr>
          <a:xfrm>
            <a:off x="2971800" y="3657600"/>
            <a:ext cx="3962400" cy="0"/>
          </a:xfrm>
          <a:prstGeom prst="line">
            <a:avLst/>
          </a:prstGeom>
          <a:noFill/>
          <a:ln>
            <a:solidFill>
              <a:schemeClr val="tx1"/>
            </a:solidFill>
            <a:miter lim="800000"/>
          </a:ln>
        </p:spPr>
      </p:cxnSp>
      <p:cxnSp>
        <p:nvCxnSpPr>
          <p:cNvPr id="43016" name="Line 7"/>
          <p:cNvCxnSpPr/>
          <p:nvPr/>
        </p:nvCxnSpPr>
        <p:spPr>
          <a:xfrm flipH="1">
            <a:off x="4876800" y="2209800"/>
            <a:ext cx="0" cy="2819400"/>
          </a:xfrm>
          <a:prstGeom prst="line">
            <a:avLst/>
          </a:prstGeom>
          <a:noFill/>
          <a:ln>
            <a:solidFill>
              <a:schemeClr val="tx1"/>
            </a:solidFill>
            <a:miter lim="800000"/>
          </a:ln>
        </p:spPr>
      </p:cxnSp>
      <p:sp>
        <p:nvSpPr>
          <p:cNvPr id="43017" name="Text Box 8"/>
          <p:cNvSpPr/>
          <p:nvPr/>
        </p:nvSpPr>
        <p:spPr>
          <a:xfrm>
            <a:off x="3276600" y="4038600"/>
            <a:ext cx="1206500" cy="701675"/>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r>
              <a:rPr kumimoji="0" lang="zh-CN" altLang="en-US" sz="2000" b="1">
                <a:ea typeface="楷体_GB2312" pitchFamily="49" charset="-122"/>
              </a:rPr>
              <a:t>转部门或</a:t>
            </a:r>
            <a:endParaRPr kumimoji="0" lang="zh-CN" altLang="en-US" sz="2000" b="1">
              <a:ea typeface="楷体_GB2312" pitchFamily="49" charset="-122"/>
            </a:endParaRPr>
          </a:p>
          <a:p>
            <a:pPr marL="0" lvl="0" indent="0"/>
            <a:r>
              <a:rPr kumimoji="0" lang="zh-CN" altLang="en-US" sz="2000" b="1">
                <a:ea typeface="楷体_GB2312" pitchFamily="49" charset="-122"/>
              </a:rPr>
              <a:t>    辞退</a:t>
            </a:r>
            <a:endParaRPr kumimoji="0" lang="zh-CN" altLang="en-US" sz="2000" b="1">
              <a:ea typeface="楷体_GB2312" pitchFamily="49" charset="-122"/>
            </a:endParaRPr>
          </a:p>
        </p:txBody>
      </p:sp>
      <p:sp>
        <p:nvSpPr>
          <p:cNvPr id="43018" name="Text Box 9"/>
          <p:cNvSpPr/>
          <p:nvPr/>
        </p:nvSpPr>
        <p:spPr>
          <a:xfrm>
            <a:off x="5562600" y="2743200"/>
            <a:ext cx="695325" cy="396875"/>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r>
              <a:rPr kumimoji="0" lang="zh-CN" altLang="en-US" sz="2000" b="1">
                <a:ea typeface="楷体_GB2312" pitchFamily="49" charset="-122"/>
              </a:rPr>
              <a:t>发展</a:t>
            </a:r>
            <a:endParaRPr kumimoji="0" lang="zh-CN" altLang="en-US" sz="2000" b="1">
              <a:ea typeface="楷体_GB2312" pitchFamily="49" charset="-122"/>
            </a:endParaRPr>
          </a:p>
        </p:txBody>
      </p:sp>
      <p:sp>
        <p:nvSpPr>
          <p:cNvPr id="43019" name="Text Box 10"/>
          <p:cNvSpPr/>
          <p:nvPr/>
        </p:nvSpPr>
        <p:spPr>
          <a:xfrm>
            <a:off x="5486400" y="4191000"/>
            <a:ext cx="695325" cy="396875"/>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r>
              <a:rPr kumimoji="0" lang="zh-CN" altLang="en-US" sz="2000" b="1">
                <a:ea typeface="楷体_GB2312" pitchFamily="49" charset="-122"/>
              </a:rPr>
              <a:t>维持</a:t>
            </a:r>
            <a:endParaRPr kumimoji="0" lang="zh-CN" altLang="en-US" sz="2000" b="1">
              <a:ea typeface="楷体_GB2312" pitchFamily="49" charset="-122"/>
            </a:endParaRPr>
          </a:p>
        </p:txBody>
      </p:sp>
      <p:cxnSp>
        <p:nvCxnSpPr>
          <p:cNvPr id="43020" name="Line 11"/>
          <p:cNvCxnSpPr/>
          <p:nvPr/>
        </p:nvCxnSpPr>
        <p:spPr>
          <a:xfrm flipH="1">
            <a:off x="2743200" y="2209800"/>
            <a:ext cx="0" cy="2819400"/>
          </a:xfrm>
          <a:prstGeom prst="line">
            <a:avLst/>
          </a:prstGeom>
          <a:noFill/>
          <a:ln>
            <a:solidFill>
              <a:schemeClr val="tx1"/>
            </a:solidFill>
            <a:miter lim="800000"/>
            <a:headEnd type="triangle"/>
          </a:ln>
        </p:spPr>
      </p:cxnSp>
      <p:cxnSp>
        <p:nvCxnSpPr>
          <p:cNvPr id="43021" name="Line 12"/>
          <p:cNvCxnSpPr/>
          <p:nvPr/>
        </p:nvCxnSpPr>
        <p:spPr>
          <a:xfrm>
            <a:off x="3124200" y="5334000"/>
            <a:ext cx="3733800" cy="0"/>
          </a:xfrm>
          <a:prstGeom prst="line">
            <a:avLst/>
          </a:prstGeom>
          <a:noFill/>
          <a:ln>
            <a:solidFill>
              <a:schemeClr val="tx1"/>
            </a:solidFill>
            <a:miter lim="800000"/>
            <a:tailEnd type="triangle"/>
          </a:ln>
        </p:spPr>
      </p:cxnSp>
      <p:sp>
        <p:nvSpPr>
          <p:cNvPr id="43022" name="Text Box 13"/>
          <p:cNvSpPr/>
          <p:nvPr/>
        </p:nvSpPr>
        <p:spPr>
          <a:xfrm>
            <a:off x="2590800" y="5105400"/>
            <a:ext cx="439738" cy="396875"/>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r>
              <a:rPr kumimoji="0" lang="zh-CN" altLang="en-US" sz="2000" b="1">
                <a:ea typeface="楷体_GB2312" pitchFamily="49" charset="-122"/>
              </a:rPr>
              <a:t>低</a:t>
            </a:r>
            <a:endParaRPr kumimoji="0" lang="zh-CN" altLang="en-US" sz="2000" b="1">
              <a:ea typeface="楷体_GB2312" pitchFamily="49" charset="-122"/>
            </a:endParaRPr>
          </a:p>
        </p:txBody>
      </p:sp>
      <p:sp>
        <p:nvSpPr>
          <p:cNvPr id="43023" name="Text Box 14"/>
          <p:cNvSpPr/>
          <p:nvPr/>
        </p:nvSpPr>
        <p:spPr>
          <a:xfrm>
            <a:off x="7086600" y="5105400"/>
            <a:ext cx="439738" cy="396875"/>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r>
              <a:rPr kumimoji="0" lang="zh-CN" altLang="en-US" sz="2000" b="1">
                <a:ea typeface="楷体_GB2312" pitchFamily="49" charset="-122"/>
              </a:rPr>
              <a:t>高</a:t>
            </a:r>
            <a:endParaRPr kumimoji="0" lang="zh-CN" altLang="en-US" sz="2000" b="1">
              <a:ea typeface="楷体_GB2312" pitchFamily="49" charset="-122"/>
            </a:endParaRPr>
          </a:p>
        </p:txBody>
      </p:sp>
      <p:sp>
        <p:nvSpPr>
          <p:cNvPr id="43024" name="Text Box 15"/>
          <p:cNvSpPr/>
          <p:nvPr/>
        </p:nvSpPr>
        <p:spPr>
          <a:xfrm>
            <a:off x="2438400" y="1752600"/>
            <a:ext cx="439738" cy="396875"/>
          </a:xfrm>
          <a:prstGeom prst="rect">
            <a:avLst/>
          </a:prstGeom>
          <a:noFill/>
          <a:ln>
            <a:noFill/>
            <a:miter lim="800000"/>
          </a:ln>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r>
              <a:rPr kumimoji="0" lang="zh-CN" altLang="en-US" sz="2000" b="1">
                <a:ea typeface="楷体_GB2312" pitchFamily="49" charset="-122"/>
              </a:rPr>
              <a:t>高</a:t>
            </a:r>
            <a:endParaRPr kumimoji="0" lang="zh-CN" altLang="en-US" sz="2000" b="1">
              <a:ea typeface="楷体_GB2312" pitchFamily="49" charset="-122"/>
            </a:endParaRPr>
          </a:p>
        </p:txBody>
      </p:sp>
      <p:sp>
        <p:nvSpPr>
          <p:cNvPr id="43025" name="Text Box 16"/>
          <p:cNvSpPr/>
          <p:nvPr/>
        </p:nvSpPr>
        <p:spPr>
          <a:xfrm>
            <a:off x="3276600" y="2743200"/>
            <a:ext cx="1143000" cy="396875"/>
          </a:xfrm>
          <a:prstGeom prst="rect">
            <a:avLst/>
          </a:prstGeom>
          <a:noFill/>
          <a:ln w="25400">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spcBef>
                <a:spcPct val="50000"/>
              </a:spcBef>
            </a:pPr>
            <a:r>
              <a:rPr kumimoji="0" lang="zh-CN" altLang="en-US" sz="2000" b="1">
                <a:ea typeface="楷体_GB2312" pitchFamily="49" charset="-122"/>
              </a:rPr>
              <a:t>培训</a:t>
            </a:r>
            <a:endParaRPr kumimoji="0" lang="zh-CN" altLang="en-US" sz="2000" b="1">
              <a:ea typeface="楷体_GB2312"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grpId="3" nodeType="clickEffect">
                                  <p:childTnLst>
                                    <p:set>
                                      <p:cBhvr additive="base">
                                        <p:cTn id="6" dur="1" fill="hold">
                                          <p:stCondLst>
                                            <p:cond delay="0"/>
                                          </p:stCondLst>
                                        </p:cTn>
                                        <p:tgtEl>
                                          <p:spTgt spid="43025"/>
                                        </p:tgtEl>
                                        <p:attrNameLst>
                                          <p:attrName>style.visibility</p:attrName>
                                        </p:attrNameLst>
                                      </p:cBhvr>
                                      <p:to>
                                        <p:strVal val="visible"/>
                                      </p:to>
                                    </p:set>
                                    <p:anim calcmode="lin" valueType="num">
                                      <p:cBhvr additive="base">
                                        <p:cTn id="7" dur="500" fill="hold"/>
                                        <p:tgtEl>
                                          <p:spTgt spid="43025"/>
                                        </p:tgtEl>
                                        <p:attrNameLst>
                                          <p:attrName>ppt_x</p:attrName>
                                        </p:attrNameLst>
                                      </p:cBhvr>
                                      <p:tavLst>
                                        <p:tav tm="0">
                                          <p:val>
                                            <p:strVal val="0-#ppt_w/2"/>
                                          </p:val>
                                        </p:tav>
                                        <p:tav tm="100000">
                                          <p:val>
                                            <p:strVal val="#ppt_x"/>
                                          </p:val>
                                        </p:tav>
                                      </p:tavLst>
                                    </p:anim>
                                    <p:anim calcmode="lin" valueType="num">
                                      <p:cBhvr additive="base">
                                        <p:cTn id="8" dur="500" fill="hold"/>
                                        <p:tgtEl>
                                          <p:spTgt spid="4302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2" presetClass="entr" presetSubtype="8" fill="hold" grpId="1" nodeType="clickEffect">
                                  <p:childTnLst>
                                    <p:set>
                                      <p:cBhvr additive="base">
                                        <p:cTn id="13" dur="1" fill="hold">
                                          <p:stCondLst>
                                            <p:cond delay="0"/>
                                          </p:stCondLst>
                                        </p:cTn>
                                        <p:tgtEl>
                                          <p:spTgt spid="43018"/>
                                        </p:tgtEl>
                                        <p:attrNameLst>
                                          <p:attrName>style.visibility</p:attrName>
                                        </p:attrNameLst>
                                      </p:cBhvr>
                                      <p:to>
                                        <p:strVal val="visible"/>
                                      </p:to>
                                    </p:set>
                                    <p:anim calcmode="lin" valueType="num">
                                      <p:cBhvr additive="base">
                                        <p:cTn id="14" dur="500" fill="hold"/>
                                        <p:tgtEl>
                                          <p:spTgt spid="43018"/>
                                        </p:tgtEl>
                                        <p:attrNameLst>
                                          <p:attrName>ppt_x</p:attrName>
                                        </p:attrNameLst>
                                      </p:cBhvr>
                                      <p:tavLst>
                                        <p:tav tm="0">
                                          <p:val>
                                            <p:strVal val="0-#ppt_w/2"/>
                                          </p:val>
                                        </p:tav>
                                        <p:tav tm="100000">
                                          <p:val>
                                            <p:strVal val="#ppt_x"/>
                                          </p:val>
                                        </p:tav>
                                      </p:tavLst>
                                    </p:anim>
                                    <p:anim calcmode="lin" valueType="num">
                                      <p:cBhvr additive="base">
                                        <p:cTn id="15" dur="500" fill="hold"/>
                                        <p:tgtEl>
                                          <p:spTgt spid="43018"/>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2" presetClass="entr" presetSubtype="8" fill="hold" grpId="2" nodeType="clickEffect">
                                  <p:childTnLst>
                                    <p:set>
                                      <p:cBhvr additive="base">
                                        <p:cTn id="20" dur="1" fill="hold">
                                          <p:stCondLst>
                                            <p:cond delay="0"/>
                                          </p:stCondLst>
                                        </p:cTn>
                                        <p:tgtEl>
                                          <p:spTgt spid="43019"/>
                                        </p:tgtEl>
                                        <p:attrNameLst>
                                          <p:attrName>style.visibility</p:attrName>
                                        </p:attrNameLst>
                                      </p:cBhvr>
                                      <p:to>
                                        <p:strVal val="visible"/>
                                      </p:to>
                                    </p:set>
                                    <p:anim calcmode="lin" valueType="num">
                                      <p:cBhvr additive="base">
                                        <p:cTn id="21" dur="500" fill="hold"/>
                                        <p:tgtEl>
                                          <p:spTgt spid="43019"/>
                                        </p:tgtEl>
                                        <p:attrNameLst>
                                          <p:attrName>ppt_x</p:attrName>
                                        </p:attrNameLst>
                                      </p:cBhvr>
                                      <p:tavLst>
                                        <p:tav tm="0">
                                          <p:val>
                                            <p:strVal val="0-#ppt_w/2"/>
                                          </p:val>
                                        </p:tav>
                                        <p:tav tm="100000">
                                          <p:val>
                                            <p:strVal val="#ppt_x"/>
                                          </p:val>
                                        </p:tav>
                                      </p:tavLst>
                                    </p:anim>
                                    <p:anim calcmode="lin" valueType="num">
                                      <p:cBhvr additive="base">
                                        <p:cTn id="22" dur="500" fill="hold"/>
                                        <p:tgtEl>
                                          <p:spTgt spid="43019"/>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indefinite"/>
                            </p:stCondLst>
                          </p:cTn>
                        </p:par>
                        <p:par>
                          <p:cTn id="25" fill="hold" nodeType="afterGroup">
                            <p:stCondLst>
                              <p:cond delay="0"/>
                            </p:stCondLst>
                            <p:childTnLst>
                              <p:par>
                                <p:cTn id="26" presetID="2" presetClass="entr" presetSubtype="8" fill="hold" grpId="0" nodeType="clickEffect">
                                  <p:childTnLst>
                                    <p:set>
                                      <p:cBhvr additive="base">
                                        <p:cTn id="27" dur="1" fill="hold">
                                          <p:stCondLst>
                                            <p:cond delay="0"/>
                                          </p:stCondLst>
                                        </p:cTn>
                                        <p:tgtEl>
                                          <p:spTgt spid="43017"/>
                                        </p:tgtEl>
                                        <p:attrNameLst>
                                          <p:attrName>style.visibility</p:attrName>
                                        </p:attrNameLst>
                                      </p:cBhvr>
                                      <p:to>
                                        <p:strVal val="visible"/>
                                      </p:to>
                                    </p:set>
                                    <p:anim calcmode="lin" valueType="num">
                                      <p:cBhvr additive="base">
                                        <p:cTn id="28" dur="500" fill="hold"/>
                                        <p:tgtEl>
                                          <p:spTgt spid="43017"/>
                                        </p:tgtEl>
                                        <p:attrNameLst>
                                          <p:attrName>ppt_x</p:attrName>
                                        </p:attrNameLst>
                                      </p:cBhvr>
                                      <p:tavLst>
                                        <p:tav tm="0">
                                          <p:val>
                                            <p:strVal val="0-#ppt_w/2"/>
                                          </p:val>
                                        </p:tav>
                                        <p:tav tm="100000">
                                          <p:val>
                                            <p:strVal val="#ppt_x"/>
                                          </p:val>
                                        </p:tav>
                                      </p:tavLst>
                                    </p:anim>
                                    <p:anim calcmode="lin" valueType="num">
                                      <p:cBhvr additive="base">
                                        <p:cTn id="29" dur="500" fill="hold"/>
                                        <p:tgtEl>
                                          <p:spTgt spid="430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7" grpId="0"/>
      <p:bldP spid="43018" grpId="1"/>
      <p:bldP spid="43019" grpId="2"/>
      <p:bldP spid="43025" grpId="3"/>
    </p:bldLst>
  </p:timing>
</p:sld>
</file>

<file path=ppt/slides/slide4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44034"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A5D975A1-3BBC-4C32-8381-9BE86C9E19D3}" type="slidenum">
              <a:rPr kumimoji="0" lang="zh-CN" altLang="en-US" sz="2600" b="1">
                <a:solidFill>
                  <a:schemeClr val="bg1"/>
                </a:solidFill>
                <a:latin typeface="Arial"/>
              </a:rPr>
              <a:t>41</a:t>
            </a:fld>
            <a:endParaRPr kumimoji="0" lang="en-US" altLang="zh-CN" sz="2600" b="1">
              <a:solidFill>
                <a:schemeClr val="bg1"/>
              </a:solidFill>
              <a:latin typeface="Arial"/>
            </a:endParaRPr>
          </a:p>
        </p:txBody>
      </p:sp>
      <p:sp>
        <p:nvSpPr>
          <p:cNvPr id="44035"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latin typeface="宋体" pitchFamily="2" charset="-122"/>
              </a:rPr>
              <a:t>（</a:t>
            </a:r>
            <a:r>
              <a:rPr lang="en-US" altLang="zh-CN">
                <a:latin typeface="宋体" pitchFamily="2" charset="-122"/>
              </a:rPr>
              <a:t>5</a:t>
            </a:r>
            <a:r>
              <a:rPr lang="zh-CN" altLang="en-US">
                <a:latin typeface="宋体" pitchFamily="2" charset="-122"/>
              </a:rPr>
              <a:t>）员工职业生涯规划</a:t>
            </a:r>
            <a:endParaRPr lang="zh-CN" altLang="en-US">
              <a:latin typeface="宋体" pitchFamily="2" charset="-122"/>
            </a:endParaRPr>
          </a:p>
        </p:txBody>
      </p:sp>
      <p:sp>
        <p:nvSpPr>
          <p:cNvPr id="44036"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r>
              <a:rPr lang="zh-CN" altLang="en-US" sz="3200" b="1">
                <a:ea typeface="楷体_GB2312" pitchFamily="49" charset="-122"/>
              </a:rPr>
              <a:t>根据员工目前的绩效水平和长期以来的绩效提高过程，和员工协商制定一个长远工作绩效和工作能力改进提高的系统计划，明确其在企业中的未来发展途径。</a:t>
            </a:r>
            <a:endParaRPr lang="zh-CN" altLang="en-US" sz="3200" b="1">
              <a:ea typeface="楷体_GB2312" pitchFamily="49" charset="-122"/>
            </a:endParaRPr>
          </a:p>
          <a:p>
            <a:pPr lvl="0" eaLnBrk="1" hangingPunct="1"/>
            <a:r>
              <a:rPr lang="zh-CN" altLang="en-US" sz="3200" b="1">
                <a:ea typeface="楷体_GB2312" pitchFamily="49" charset="-122"/>
              </a:rPr>
              <a:t>这种规划的制定，不仅对目前员工绩效进行了反馈，还可以增加员工对企业的归属感和满意度，是促进其绩效提升的强有力的动力。</a:t>
            </a:r>
            <a:endParaRPr lang="zh-CN" altLang="en-US" sz="3200" b="1">
              <a:ea typeface="楷体_GB2312" pitchFamily="49" charset="-122"/>
            </a:endParaRPr>
          </a:p>
        </p:txBody>
      </p:sp>
    </p:spTree>
  </p:cSld>
  <p:clrMapOvr>
    <a:masterClrMapping/>
  </p:clrMapOvr>
  <p:transition/>
  <p:timing/>
</p:sld>
</file>

<file path=ppt/slides/slide4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45058"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51B4167C-8F54-466B-95CD-B314D08657FD}" type="slidenum">
              <a:rPr kumimoji="0" lang="zh-CN" altLang="en-US" sz="2600" b="1">
                <a:solidFill>
                  <a:schemeClr val="bg1"/>
                </a:solidFill>
                <a:latin typeface="Arial"/>
              </a:rPr>
              <a:t>42</a:t>
            </a:fld>
            <a:endParaRPr kumimoji="0" lang="en-US" altLang="zh-CN" sz="2600" b="1">
              <a:solidFill>
                <a:schemeClr val="bg1"/>
              </a:solidFill>
              <a:latin typeface="Arial"/>
            </a:endParaRPr>
          </a:p>
        </p:txBody>
      </p:sp>
      <p:sp>
        <p:nvSpPr>
          <p:cNvPr id="45059" name="Rectangle 2"/>
          <p:cNvSpPr/>
          <p:nvPr>
            <p:ph type="title" idx="4294967295"/>
          </p:nvPr>
        </p:nvSpPr>
        <p:spPr>
          <a:xfrm>
            <a:off x="468312" y="404812"/>
            <a:ext cx="8893175"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algn="ctr" eaLnBrk="1" hangingPunct="1"/>
            <a:r>
              <a:rPr lang="zh-CN" altLang="en-US" sz="4000">
                <a:ea typeface="黑体" pitchFamily="49" charset="-122"/>
              </a:rPr>
              <a:t>三、实施绩效管理体系的问题与对策</a:t>
            </a:r>
            <a:endParaRPr lang="zh-CN" altLang="en-US" sz="4000">
              <a:ea typeface="黑体" pitchFamily="49" charset="-122"/>
            </a:endParaRPr>
          </a:p>
        </p:txBody>
      </p:sp>
      <p:sp>
        <p:nvSpPr>
          <p:cNvPr id="45060" name="Rectangle 3"/>
          <p:cNvSpPr/>
          <p:nvPr>
            <p:ph type="body" idx="4294967295"/>
          </p:nvPr>
        </p:nvSpPr>
        <p:spPr>
          <a:xfrm>
            <a:off x="250825" y="1905000"/>
            <a:ext cx="9866312" cy="41148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190500" indent="0" algn="l"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marL="190500" lvl="1" indent="0" eaLnBrk="1" hangingPunct="1">
              <a:lnSpc>
                <a:spcPct val="150000"/>
              </a:lnSpc>
              <a:buClr>
                <a:srgbClr val="006600"/>
              </a:buClr>
              <a:buFont typeface="Wingdings" pitchFamily="2" charset="2"/>
              <a:buChar char="Ø"/>
            </a:pPr>
            <a:r>
              <a:rPr lang="zh-CN" altLang="en-US" sz="3600" b="1">
                <a:solidFill>
                  <a:srgbClr val="000066"/>
                </a:solidFill>
                <a:ea typeface="楷体_GB2312" pitchFamily="49" charset="-122"/>
              </a:rPr>
              <a:t>建立有效的绩效管理系统</a:t>
            </a:r>
            <a:endParaRPr lang="zh-CN" altLang="en-US" sz="3600" b="1">
              <a:solidFill>
                <a:srgbClr val="000066"/>
              </a:solidFill>
              <a:ea typeface="楷体_GB2312" pitchFamily="49" charset="-122"/>
            </a:endParaRPr>
          </a:p>
          <a:p>
            <a:pPr marL="190500" lvl="1" indent="0" eaLnBrk="1" hangingPunct="1">
              <a:lnSpc>
                <a:spcPct val="150000"/>
              </a:lnSpc>
              <a:buClr>
                <a:srgbClr val="006600"/>
              </a:buClr>
              <a:buFont typeface="Wingdings" pitchFamily="2" charset="2"/>
              <a:buChar char="Ø"/>
            </a:pPr>
            <a:r>
              <a:rPr lang="zh-CN" altLang="en-US" sz="3600" b="1">
                <a:solidFill>
                  <a:srgbClr val="000066"/>
                </a:solidFill>
                <a:ea typeface="楷体_GB2312" pitchFamily="49" charset="-122"/>
              </a:rPr>
              <a:t>建立和实施绩效管理系统时应注意的问题</a:t>
            </a:r>
            <a:endParaRPr lang="zh-CN" altLang="en-US" sz="3600" b="1">
              <a:solidFill>
                <a:srgbClr val="000066"/>
              </a:solidFill>
              <a:ea typeface="楷体_GB2312" pitchFamily="49" charset="-122"/>
            </a:endParaRPr>
          </a:p>
          <a:p>
            <a:pPr marL="190500" lvl="1" indent="0" eaLnBrk="1" hangingPunct="1">
              <a:lnSpc>
                <a:spcPct val="150000"/>
              </a:lnSpc>
              <a:buClr>
                <a:srgbClr val="006600"/>
              </a:buClr>
              <a:buFont typeface="Wingdings" pitchFamily="2" charset="2"/>
              <a:buChar char="Ø"/>
            </a:pPr>
            <a:r>
              <a:rPr lang="zh-CN" altLang="en-US" sz="3600" b="1">
                <a:solidFill>
                  <a:srgbClr val="000066"/>
                </a:solidFill>
                <a:ea typeface="楷体_GB2312" pitchFamily="49" charset="-122"/>
              </a:rPr>
              <a:t>绩效管理系统中各个环节的整合</a:t>
            </a:r>
            <a:endParaRPr lang="zh-CN" altLang="en-US" sz="3600" b="1">
              <a:solidFill>
                <a:srgbClr val="000066"/>
              </a:solidFill>
              <a:ea typeface="楷体_GB2312" pitchFamily="49" charset="-122"/>
            </a:endParaRPr>
          </a:p>
          <a:p>
            <a:pPr marL="190500" lvl="1" indent="0" eaLnBrk="1" hangingPunct="1">
              <a:lnSpc>
                <a:spcPct val="150000"/>
              </a:lnSpc>
              <a:buClr>
                <a:srgbClr val="006600"/>
              </a:buClr>
              <a:buFont typeface="Wingdings" pitchFamily="2" charset="2"/>
              <a:buNone/>
            </a:pPr>
            <a:endParaRPr lang="zh-CN" altLang="en-US" sz="3200" b="1">
              <a:solidFill>
                <a:srgbClr val="000066"/>
              </a:solidFill>
              <a:ea typeface="楷体_GB2312" pitchFamily="49" charset="-122"/>
            </a:endParaRPr>
          </a:p>
        </p:txBody>
      </p:sp>
    </p:spTree>
  </p:cSld>
  <p:clrMapOvr>
    <a:masterClrMapping/>
  </p:clrMapOvr>
  <p:transition spd="med">
    <p:cover dir="r"/>
  </p:transition>
  <p:timing/>
</p:sld>
</file>

<file path=ppt/slides/slide4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46082"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4F7DC5BA-4ADB-4F44-AD3F-34596AB754A2}" type="slidenum">
              <a:rPr kumimoji="0" lang="zh-CN" altLang="en-US" sz="2600" b="1">
                <a:solidFill>
                  <a:schemeClr val="bg1"/>
                </a:solidFill>
                <a:latin typeface="Arial"/>
              </a:rPr>
              <a:t>43</a:t>
            </a:fld>
            <a:endParaRPr kumimoji="0" lang="en-US" altLang="zh-CN" sz="2600" b="1">
              <a:solidFill>
                <a:schemeClr val="bg1"/>
              </a:solidFill>
              <a:latin typeface="Arial"/>
            </a:endParaRPr>
          </a:p>
        </p:txBody>
      </p:sp>
      <p:sp>
        <p:nvSpPr>
          <p:cNvPr id="46083" name="Rectangle 2"/>
          <p:cNvSpPr/>
          <p:nvPr>
            <p:ph type="title" idx="4294967295"/>
          </p:nvPr>
        </p:nvSpPr>
        <p:spPr>
          <a:xfrm>
            <a:off x="827088" y="47625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en-US" altLang="zh-CN">
                <a:ea typeface="黑体" pitchFamily="49" charset="-122"/>
              </a:rPr>
              <a:t>1</a:t>
            </a:r>
            <a:r>
              <a:rPr lang="zh-CN" altLang="en-US">
                <a:ea typeface="黑体" pitchFamily="49" charset="-122"/>
              </a:rPr>
              <a:t>、建立有效的绩效管理系统</a:t>
            </a:r>
            <a:endParaRPr lang="zh-CN" altLang="en-US">
              <a:ea typeface="黑体" pitchFamily="49" charset="-122"/>
            </a:endParaRPr>
          </a:p>
        </p:txBody>
      </p:sp>
      <p:grpSp>
        <p:nvGrpSpPr>
          <p:cNvPr id="46084" name="Group 9"/>
          <p:cNvGrpSpPr/>
          <p:nvPr/>
        </p:nvGrpSpPr>
        <p:grpSpPr>
          <a:xfrm>
            <a:off x="3132138" y="1700212"/>
            <a:ext cx="2735262" cy="1252538"/>
            <a:chOff x="1973" y="1027"/>
            <a:chExt cx="1926" cy="937"/>
          </a:xfrm>
        </p:grpSpPr>
        <p:sp>
          <p:nvSpPr>
            <p:cNvPr id="46094" name="Oval 10"/>
            <p:cNvSpPr/>
            <p:nvPr/>
          </p:nvSpPr>
          <p:spPr bwMode="gray">
            <a:xfrm>
              <a:off x="1994" y="1057"/>
              <a:ext cx="1905" cy="907"/>
            </a:xfrm>
            <a:prstGeom prst="ellipse">
              <a:avLst/>
            </a:prstGeom>
            <a:gradFill rotWithShape="1">
              <a:gsLst>
                <a:gs pos="0">
                  <a:srgbClr val="618261"/>
                </a:gs>
                <a:gs pos="100000">
                  <a:schemeClr val="accent1"/>
                </a:gs>
              </a:gsLst>
              <a:lin ang="2700000" scaled="1"/>
            </a:gra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46095" name="Oval 11"/>
            <p:cNvSpPr/>
            <p:nvPr/>
          </p:nvSpPr>
          <p:spPr bwMode="gray">
            <a:xfrm>
              <a:off x="1973" y="1027"/>
              <a:ext cx="1905" cy="907"/>
            </a:xfrm>
            <a:prstGeom prst="ellipse">
              <a:avLst/>
            </a:prstGeom>
            <a:gradFill rotWithShape="1">
              <a:gsLst>
                <a:gs pos="0">
                  <a:srgbClr val="D2E8D2"/>
                </a:gs>
                <a:gs pos="100000">
                  <a:schemeClr val="accent1"/>
                </a:gs>
              </a:gsLst>
              <a:lin ang="2700000" scaled="1"/>
            </a:gra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grpSp>
      <p:grpSp>
        <p:nvGrpSpPr>
          <p:cNvPr id="46085" name="Group 4"/>
          <p:cNvGrpSpPr/>
          <p:nvPr/>
        </p:nvGrpSpPr>
        <p:grpSpPr>
          <a:xfrm>
            <a:off x="3276600" y="1773238"/>
            <a:ext cx="2447925" cy="1152525"/>
            <a:chOff x="4166" y="1706"/>
            <a:chExt cx="1252" cy="1252"/>
          </a:xfrm>
        </p:grpSpPr>
        <p:sp>
          <p:nvSpPr>
            <p:cNvPr id="46090" name="Oval 5"/>
            <p:cNvSpPr/>
            <p:nvPr/>
          </p:nvSpPr>
          <p:spPr bwMode="gray">
            <a:xfrm>
              <a:off x="4166" y="1706"/>
              <a:ext cx="1252" cy="1252"/>
            </a:xfrm>
            <a:prstGeom prst="ellipse">
              <a:avLst/>
            </a:prstGeom>
            <a:gradFill rotWithShape="1">
              <a:gsLst>
                <a:gs pos="0">
                  <a:srgbClr val="2F2F47"/>
                </a:gs>
                <a:gs pos="100000">
                  <a:schemeClr val="hlink"/>
                </a:gs>
              </a:gsLst>
              <a:lin ang="2700000" scaled="1"/>
            </a:gradFill>
            <a:ln>
              <a:noFill/>
              <a:miter lim="800000"/>
            </a:ln>
          </p:spPr>
          <p:txBody>
            <a:bodyPr vert="vert"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46091" name="Oval 6"/>
            <p:cNvSpPr/>
            <p:nvPr/>
          </p:nvSpPr>
          <p:spPr bwMode="gray">
            <a:xfrm>
              <a:off x="4182" y="1713"/>
              <a:ext cx="1222" cy="1221"/>
            </a:xfrm>
            <a:prstGeom prst="ellipse">
              <a:avLst/>
            </a:prstGeom>
            <a:gradFill rotWithShape="1">
              <a:gsLst>
                <a:gs pos="0">
                  <a:schemeClr val="hlink">
                    <a:alpha val="0"/>
                  </a:schemeClr>
                </a:gs>
                <a:gs pos="100000">
                  <a:srgbClr val="CACADB"/>
                </a:gs>
              </a:gsLst>
              <a:lin ang="2700000" scaled="1"/>
            </a:gradFill>
            <a:ln>
              <a:noFill/>
              <a:miter lim="800000"/>
            </a:ln>
          </p:spPr>
          <p:txBody>
            <a:bodyPr vert="vert"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46092" name="Oval 7"/>
            <p:cNvSpPr/>
            <p:nvPr/>
          </p:nvSpPr>
          <p:spPr bwMode="gray">
            <a:xfrm>
              <a:off x="4195" y="1725"/>
              <a:ext cx="1162" cy="1142"/>
            </a:xfrm>
            <a:prstGeom prst="ellipse">
              <a:avLst/>
            </a:prstGeom>
            <a:gradFill rotWithShape="1">
              <a:gsLst>
                <a:gs pos="0">
                  <a:srgbClr val="515179"/>
                </a:gs>
                <a:gs pos="100000">
                  <a:schemeClr val="hlink">
                    <a:alpha val="48000"/>
                  </a:schemeClr>
                </a:gs>
              </a:gsLst>
              <a:lin ang="2700000" scaled="1"/>
            </a:gradFill>
            <a:ln>
              <a:noFill/>
              <a:miter lim="800000"/>
            </a:ln>
          </p:spPr>
          <p:txBody>
            <a:bodyPr vert="vert"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46093" name="Oval 8"/>
            <p:cNvSpPr/>
            <p:nvPr/>
          </p:nvSpPr>
          <p:spPr bwMode="gray">
            <a:xfrm>
              <a:off x="4263" y="1758"/>
              <a:ext cx="1034" cy="926"/>
            </a:xfrm>
            <a:prstGeom prst="ellipse">
              <a:avLst/>
            </a:prstGeom>
            <a:gradFill rotWithShape="1">
              <a:gsLst>
                <a:gs pos="0">
                  <a:srgbClr val="FFFFFF"/>
                </a:gs>
                <a:gs pos="100000">
                  <a:schemeClr val="hlink">
                    <a:alpha val="37999"/>
                  </a:schemeClr>
                </a:gs>
              </a:gsLst>
              <a:lin ang="2700000" scaled="1"/>
            </a:gradFill>
            <a:ln>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algn="ctr"/>
              <a:r>
                <a:rPr kumimoji="0" lang="zh-CN" altLang="en-US" sz="1800" b="1">
                  <a:solidFill>
                    <a:srgbClr val="FAF400"/>
                  </a:solidFill>
                  <a:latin typeface="Verdana" pitchFamily="34" charset="0"/>
                  <a:ea typeface="黑体" pitchFamily="49" charset="-122"/>
                </a:rPr>
                <a:t>有效的绩效管理系统</a:t>
              </a:r>
              <a:endParaRPr kumimoji="0" lang="zh-CN" altLang="en-US" sz="1800" b="1">
                <a:solidFill>
                  <a:srgbClr val="FAF400"/>
                </a:solidFill>
                <a:latin typeface="Verdana" pitchFamily="34" charset="0"/>
                <a:ea typeface="黑体" pitchFamily="49" charset="-122"/>
              </a:endParaRPr>
            </a:p>
          </p:txBody>
        </p:sp>
      </p:grpSp>
      <p:sp>
        <p:nvSpPr>
          <p:cNvPr id="46086" name="AutoShape 12"/>
          <p:cNvSpPr/>
          <p:nvPr/>
        </p:nvSpPr>
        <p:spPr>
          <a:xfrm>
            <a:off x="900112" y="2924175"/>
            <a:ext cx="2449512" cy="2952750"/>
          </a:xfrm>
          <a:prstGeom prst="roundRect">
            <a:avLst>
              <a:gd name="adj" fmla="val 16667"/>
            </a:avLst>
          </a:prstGeom>
          <a:noFill/>
          <a:ln w="38100">
            <a:solidFill>
              <a:schemeClr val="tx2"/>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r>
              <a:rPr kumimoji="0" lang="zh-CN" altLang="en-US" sz="3200" b="1">
                <a:solidFill>
                  <a:srgbClr val="000000"/>
                </a:solidFill>
                <a:latin typeface="Verdana" pitchFamily="34" charset="0"/>
              </a:rPr>
              <a:t>建立有效</a:t>
            </a:r>
            <a:endParaRPr kumimoji="0" lang="zh-CN" altLang="en-US" sz="3200" b="1">
              <a:solidFill>
                <a:srgbClr val="000000"/>
              </a:solidFill>
              <a:latin typeface="Verdana" pitchFamily="34" charset="0"/>
            </a:endParaRPr>
          </a:p>
          <a:p>
            <a:pPr marL="0" lvl="0" indent="0"/>
            <a:r>
              <a:rPr kumimoji="0" lang="zh-CN" altLang="en-US" sz="3200" b="1">
                <a:solidFill>
                  <a:srgbClr val="000000"/>
                </a:solidFill>
                <a:latin typeface="Verdana" pitchFamily="34" charset="0"/>
              </a:rPr>
              <a:t>的绩效</a:t>
            </a:r>
            <a:endParaRPr kumimoji="0" lang="zh-CN" altLang="en-US" sz="3200" b="1">
              <a:solidFill>
                <a:srgbClr val="000000"/>
              </a:solidFill>
              <a:latin typeface="Verdana" pitchFamily="34" charset="0"/>
            </a:endParaRPr>
          </a:p>
          <a:p>
            <a:pPr marL="0" lvl="0" indent="0"/>
            <a:r>
              <a:rPr kumimoji="0" lang="zh-CN" altLang="en-US" sz="3200" b="1">
                <a:solidFill>
                  <a:srgbClr val="000000"/>
                </a:solidFill>
                <a:latin typeface="Verdana" pitchFamily="34" charset="0"/>
              </a:rPr>
              <a:t>管理系统</a:t>
            </a:r>
            <a:endParaRPr kumimoji="0" lang="zh-CN" altLang="en-US" sz="3200" b="1">
              <a:solidFill>
                <a:srgbClr val="000000"/>
              </a:solidFill>
              <a:latin typeface="Verdana" pitchFamily="34" charset="0"/>
            </a:endParaRPr>
          </a:p>
          <a:p>
            <a:pPr marL="0" lvl="0" indent="0"/>
            <a:r>
              <a:rPr kumimoji="0" lang="zh-CN" altLang="en-US" sz="3200" b="1">
                <a:solidFill>
                  <a:srgbClr val="000000"/>
                </a:solidFill>
                <a:latin typeface="Verdana" pitchFamily="34" charset="0"/>
              </a:rPr>
              <a:t>的难点</a:t>
            </a:r>
            <a:endParaRPr kumimoji="0" lang="zh-CN" altLang="en-US" sz="3200" b="1">
              <a:solidFill>
                <a:srgbClr val="000000"/>
              </a:solidFill>
              <a:latin typeface="Verdana" pitchFamily="34" charset="0"/>
            </a:endParaRPr>
          </a:p>
        </p:txBody>
      </p:sp>
      <p:sp>
        <p:nvSpPr>
          <p:cNvPr id="46087" name="AutoShape 13"/>
          <p:cNvSpPr/>
          <p:nvPr/>
        </p:nvSpPr>
        <p:spPr>
          <a:xfrm>
            <a:off x="5867400" y="2852738"/>
            <a:ext cx="2519362" cy="2952750"/>
          </a:xfrm>
          <a:prstGeom prst="roundRect">
            <a:avLst>
              <a:gd name="adj" fmla="val 16667"/>
            </a:avLst>
          </a:prstGeom>
          <a:noFill/>
          <a:ln w="38100">
            <a:solidFill>
              <a:schemeClr val="tx2"/>
            </a:solid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zh-CN" altLang="en-US" sz="3200" b="1">
                <a:solidFill>
                  <a:srgbClr val="660066"/>
                </a:solidFill>
                <a:latin typeface="Verdana" pitchFamily="34" charset="0"/>
              </a:rPr>
              <a:t>建立有效的</a:t>
            </a:r>
            <a:endParaRPr kumimoji="0" lang="zh-CN" altLang="en-US" sz="3200" b="1">
              <a:solidFill>
                <a:srgbClr val="660066"/>
              </a:solidFill>
              <a:latin typeface="Verdana" pitchFamily="34" charset="0"/>
            </a:endParaRPr>
          </a:p>
          <a:p>
            <a:pPr marL="0" lvl="0" indent="0" algn="ctr"/>
            <a:r>
              <a:rPr kumimoji="0" lang="zh-CN" altLang="en-US" sz="3200" b="1">
                <a:solidFill>
                  <a:srgbClr val="660066"/>
                </a:solidFill>
                <a:latin typeface="Verdana" pitchFamily="34" charset="0"/>
              </a:rPr>
              <a:t>绩效管理系统</a:t>
            </a:r>
            <a:endParaRPr kumimoji="0" lang="zh-CN" altLang="en-US" sz="3200" b="1">
              <a:solidFill>
                <a:srgbClr val="660066"/>
              </a:solidFill>
              <a:latin typeface="Verdana" pitchFamily="34" charset="0"/>
            </a:endParaRPr>
          </a:p>
          <a:p>
            <a:pPr marL="0" lvl="0" indent="0" algn="ctr"/>
            <a:r>
              <a:rPr kumimoji="0" lang="zh-CN" altLang="en-US" sz="3200" b="1">
                <a:solidFill>
                  <a:srgbClr val="660066"/>
                </a:solidFill>
                <a:latin typeface="Verdana" pitchFamily="34" charset="0"/>
              </a:rPr>
              <a:t>应处理好的</a:t>
            </a:r>
            <a:endParaRPr kumimoji="0" lang="zh-CN" altLang="en-US" sz="3200" b="1">
              <a:solidFill>
                <a:srgbClr val="660066"/>
              </a:solidFill>
              <a:latin typeface="Verdana" pitchFamily="34" charset="0"/>
            </a:endParaRPr>
          </a:p>
          <a:p>
            <a:pPr marL="0" lvl="0" indent="0" algn="ctr"/>
            <a:r>
              <a:rPr kumimoji="0" lang="zh-CN" altLang="en-US" sz="3200" b="1">
                <a:solidFill>
                  <a:srgbClr val="660066"/>
                </a:solidFill>
                <a:latin typeface="Verdana" pitchFamily="34" charset="0"/>
              </a:rPr>
              <a:t>几个关系</a:t>
            </a:r>
            <a:endParaRPr kumimoji="0" lang="zh-CN" altLang="en-US" sz="3200" b="1">
              <a:solidFill>
                <a:srgbClr val="660066"/>
              </a:solidFill>
              <a:latin typeface="Verdana" pitchFamily="34" charset="0"/>
            </a:endParaRPr>
          </a:p>
        </p:txBody>
      </p:sp>
      <p:sp>
        <p:nvSpPr>
          <p:cNvPr id="46088" name="Freeform 14"/>
          <p:cNvSpPr/>
          <p:nvPr/>
        </p:nvSpPr>
        <p:spPr bwMode="gray">
          <a:xfrm>
            <a:off x="3348038" y="2852738"/>
            <a:ext cx="920750" cy="1266825"/>
          </a:xfrm>
          <a:custGeom>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1"/>
              </a:gs>
              <a:gs pos="100000">
                <a:srgbClr val="DFEFDF"/>
              </a:gs>
            </a:gsLst>
            <a:lin ang="0" scaled="1"/>
          </a:gradFill>
          <a:ln w="0">
            <a:noFill/>
            <a:prstDash val="solid"/>
            <a:round/>
          </a:ln>
        </p:spPr>
      </p:sp>
      <p:sp>
        <p:nvSpPr>
          <p:cNvPr id="46089" name="Freeform 15"/>
          <p:cNvSpPr/>
          <p:nvPr/>
        </p:nvSpPr>
        <p:spPr bwMode="gray">
          <a:xfrm flipH="1">
            <a:off x="4932362" y="2852738"/>
            <a:ext cx="920750" cy="1266825"/>
          </a:xfrm>
          <a:custGeom>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rgbClr val="CECEDF"/>
              </a:gs>
            </a:gsLst>
            <a:lin ang="0" scaled="1"/>
          </a:gradFill>
          <a:ln w="0">
            <a:noFill/>
            <a:prstDash val="solid"/>
            <a:round/>
          </a:ln>
        </p:spPr>
      </p:sp>
    </p:spTree>
  </p:cSld>
  <p:clrMapOvr>
    <a:masterClrMapping/>
  </p:clrMapOvr>
  <p:transition/>
  <p:timing/>
</p:sld>
</file>

<file path=ppt/slides/slide4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47106"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0B5672F7-17DF-48BD-82BC-25E423B2CCC3}" type="slidenum">
              <a:rPr kumimoji="0" lang="zh-CN" altLang="en-US" sz="2600" b="1">
                <a:solidFill>
                  <a:schemeClr val="bg1"/>
                </a:solidFill>
                <a:latin typeface="Arial"/>
              </a:rPr>
              <a:t>44</a:t>
            </a:fld>
            <a:endParaRPr kumimoji="0" lang="en-US" altLang="zh-CN" sz="2600" b="1">
              <a:solidFill>
                <a:schemeClr val="bg1"/>
              </a:solidFill>
              <a:latin typeface="Arial"/>
            </a:endParaRPr>
          </a:p>
        </p:txBody>
      </p:sp>
      <p:sp>
        <p:nvSpPr>
          <p:cNvPr id="47107" name="Rectangle 2"/>
          <p:cNvSpPr/>
          <p:nvPr>
            <p:ph type="title" idx="4294967295"/>
          </p:nvPr>
        </p:nvSpPr>
        <p:spPr>
          <a:xfrm>
            <a:off x="838200" y="457200"/>
            <a:ext cx="733425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sz="3200">
                <a:latin typeface="楷体_GB2312" pitchFamily="49" charset="-122"/>
                <a:ea typeface="楷体_GB2312" pitchFamily="49" charset="-122"/>
              </a:rPr>
              <a:t>（</a:t>
            </a:r>
            <a:r>
              <a:rPr lang="en-US" altLang="zh-CN" sz="3200">
                <a:latin typeface="楷体_GB2312" pitchFamily="49" charset="-122"/>
                <a:ea typeface="楷体_GB2312" pitchFamily="49" charset="-122"/>
              </a:rPr>
              <a:t>1</a:t>
            </a:r>
            <a:r>
              <a:rPr lang="zh-CN" altLang="en-US" sz="3200">
                <a:latin typeface="楷体_GB2312" pitchFamily="49" charset="-122"/>
                <a:ea typeface="楷体_GB2312" pitchFamily="49" charset="-122"/>
              </a:rPr>
              <a:t>）建立有效的绩效管理系统的难点</a:t>
            </a:r>
            <a:endParaRPr lang="zh-CN" altLang="en-US" sz="3200">
              <a:latin typeface="楷体_GB2312" pitchFamily="49" charset="-122"/>
              <a:ea typeface="楷体_GB2312" pitchFamily="49" charset="-122"/>
            </a:endParaRPr>
          </a:p>
        </p:txBody>
      </p:sp>
      <p:sp>
        <p:nvSpPr>
          <p:cNvPr id="47108" name="Rectangle 3"/>
          <p:cNvSpPr/>
          <p:nvPr>
            <p:ph type="body" idx="4294967295"/>
          </p:nvPr>
        </p:nvSpPr>
        <p:spPr>
          <a:xfrm>
            <a:off x="900112" y="1484312"/>
            <a:ext cx="8001000" cy="441325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90000"/>
              </a:lnSpc>
              <a:buNone/>
            </a:pPr>
            <a:endParaRPr lang="zh-CN" altLang="en-US" sz="2000"/>
          </a:p>
          <a:p>
            <a:pPr lvl="0" eaLnBrk="1" hangingPunct="1">
              <a:lnSpc>
                <a:spcPct val="130000"/>
              </a:lnSpc>
            </a:pPr>
            <a:r>
              <a:rPr lang="zh-CN" altLang="en-US" b="1">
                <a:ea typeface="楷体_GB2312" pitchFamily="49" charset="-122"/>
              </a:rPr>
              <a:t>管理人员对绩效管理系统的认识是否到位，是否具备相关的技能，这是建立绩效管理系统中最难的地方。因此，企业在建立绩效管理系统之前，首先要进行广泛的培训和研讨，请第三方对自己的绩效管理进行</a:t>
            </a:r>
            <a:r>
              <a:rPr lang="zh-CN" altLang="en-US" b="1">
                <a:latin typeface="Times New Roman" pitchFamily="18" charset="0"/>
                <a:ea typeface="楷体_GB2312" pitchFamily="49" charset="-122"/>
              </a:rPr>
              <a:t>“</a:t>
            </a:r>
            <a:r>
              <a:rPr lang="zh-CN" altLang="en-US" b="1">
                <a:ea typeface="楷体_GB2312" pitchFamily="49" charset="-122"/>
              </a:rPr>
              <a:t>审计</a:t>
            </a:r>
            <a:r>
              <a:rPr lang="zh-CN" altLang="en-US" b="1">
                <a:latin typeface="Times New Roman" pitchFamily="18" charset="0"/>
                <a:ea typeface="楷体_GB2312" pitchFamily="49" charset="-122"/>
              </a:rPr>
              <a:t>”</a:t>
            </a:r>
            <a:r>
              <a:rPr lang="zh-CN" altLang="en-US" b="1">
                <a:ea typeface="楷体_GB2312" pitchFamily="49" charset="-122"/>
              </a:rPr>
              <a:t>之后，再搞针对性培训。</a:t>
            </a:r>
            <a:endParaRPr lang="zh-CN" altLang="en-US" b="1">
              <a:ea typeface="楷体_GB2312" pitchFamily="49" charset="-122"/>
            </a:endParaRPr>
          </a:p>
          <a:p>
            <a:pPr lvl="0" eaLnBrk="1" hangingPunct="1">
              <a:lnSpc>
                <a:spcPct val="130000"/>
              </a:lnSpc>
            </a:pPr>
            <a:r>
              <a:rPr lang="zh-CN" altLang="en-US" b="1">
                <a:ea typeface="楷体_GB2312" pitchFamily="49" charset="-122"/>
              </a:rPr>
              <a:t>绩效管理系统的建立需要几个相互配套的基础，如预算管理、按业绩付酬的企业文化等。</a:t>
            </a:r>
            <a:endParaRPr lang="zh-CN" altLang="en-US" b="1">
              <a:ea typeface="楷体_GB2312" pitchFamily="49" charset="-122"/>
            </a:endParaRPr>
          </a:p>
        </p:txBody>
      </p:sp>
    </p:spTree>
  </p:cSld>
  <p:clrMapOvr>
    <a:masterClrMapping/>
  </p:clrMapOvr>
  <p:transition/>
  <p:timing/>
</p:sld>
</file>

<file path=ppt/slides/slide4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48130"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3D09FF9B-45F2-4049-8899-A2EA6FA31211}" type="slidenum">
              <a:rPr kumimoji="0" lang="zh-CN" altLang="en-US" sz="2600" b="1">
                <a:solidFill>
                  <a:schemeClr val="bg1"/>
                </a:solidFill>
                <a:latin typeface="Arial"/>
              </a:rPr>
              <a:t>45</a:t>
            </a:fld>
            <a:endParaRPr kumimoji="0" lang="en-US" altLang="zh-CN" sz="2600" b="1">
              <a:solidFill>
                <a:schemeClr val="bg1"/>
              </a:solidFill>
              <a:latin typeface="Arial"/>
            </a:endParaRPr>
          </a:p>
        </p:txBody>
      </p:sp>
      <p:sp>
        <p:nvSpPr>
          <p:cNvPr id="48131" name="Rectangle 2"/>
          <p:cNvSpPr/>
          <p:nvPr>
            <p:ph type="title" idx="4294967295"/>
          </p:nvPr>
        </p:nvSpPr>
        <p:spPr>
          <a:xfrm>
            <a:off x="838200" y="457200"/>
            <a:ext cx="7848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sz="2800">
                <a:latin typeface="楷体_GB2312" pitchFamily="49" charset="-122"/>
                <a:ea typeface="楷体_GB2312" pitchFamily="49" charset="-122"/>
              </a:rPr>
              <a:t>2、建立有效的绩效管理系统应处理的几个问题</a:t>
            </a:r>
            <a:endParaRPr lang="zh-CN" altLang="en-US" sz="2800">
              <a:latin typeface="楷体_GB2312" pitchFamily="49" charset="-122"/>
              <a:ea typeface="楷体_GB2312" pitchFamily="49" charset="-122"/>
            </a:endParaRPr>
          </a:p>
        </p:txBody>
      </p:sp>
      <p:sp>
        <p:nvSpPr>
          <p:cNvPr id="48132"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50000"/>
              </a:lnSpc>
            </a:pPr>
            <a:r>
              <a:rPr lang="zh-CN" altLang="en-US" b="1">
                <a:ea typeface="楷体_GB2312" pitchFamily="49" charset="-122"/>
              </a:rPr>
              <a:t>绩效管理与人力资源管理</a:t>
            </a:r>
            <a:endParaRPr lang="zh-CN" altLang="en-US" b="1">
              <a:ea typeface="楷体_GB2312" pitchFamily="49" charset="-122"/>
            </a:endParaRPr>
          </a:p>
          <a:p>
            <a:pPr lvl="0" eaLnBrk="1" hangingPunct="1">
              <a:lnSpc>
                <a:spcPct val="150000"/>
              </a:lnSpc>
            </a:pPr>
            <a:r>
              <a:rPr lang="zh-CN" altLang="en-US" b="1">
                <a:ea typeface="楷体_GB2312" pitchFamily="49" charset="-122"/>
              </a:rPr>
              <a:t>绩效管理与激励体系</a:t>
            </a:r>
            <a:endParaRPr lang="zh-CN" altLang="en-US" b="1">
              <a:ea typeface="楷体_GB2312" pitchFamily="49" charset="-122"/>
            </a:endParaRPr>
          </a:p>
          <a:p>
            <a:pPr lvl="0" eaLnBrk="1" hangingPunct="1">
              <a:lnSpc>
                <a:spcPct val="150000"/>
              </a:lnSpc>
            </a:pPr>
            <a:r>
              <a:rPr lang="zh-CN" altLang="en-US" b="1">
                <a:ea typeface="楷体_GB2312" pitchFamily="49" charset="-122"/>
              </a:rPr>
              <a:t>绩效管理制度化与经理人责任</a:t>
            </a:r>
            <a:endParaRPr lang="zh-CN" altLang="en-US" b="1">
              <a:ea typeface="楷体_GB2312" pitchFamily="49" charset="-122"/>
            </a:endParaRPr>
          </a:p>
          <a:p>
            <a:pPr lvl="0" eaLnBrk="1" hangingPunct="1">
              <a:lnSpc>
                <a:spcPct val="150000"/>
              </a:lnSpc>
            </a:pPr>
            <a:r>
              <a:rPr lang="zh-CN" altLang="en-US" b="1">
                <a:ea typeface="楷体_GB2312" pitchFamily="49" charset="-122"/>
              </a:rPr>
              <a:t>绩效管理系统与管理信息系统</a:t>
            </a:r>
            <a:endParaRPr lang="zh-CN" altLang="en-US" b="1">
              <a:ea typeface="楷体_GB2312" pitchFamily="49" charset="-122"/>
            </a:endParaRPr>
          </a:p>
        </p:txBody>
      </p:sp>
    </p:spTree>
  </p:cSld>
  <p:clrMapOvr>
    <a:masterClrMapping/>
  </p:clrMapOvr>
  <p:transition/>
  <p:timing/>
</p:sld>
</file>

<file path=ppt/slides/slide4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49154"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71284BC6-6C6A-4F38-9962-550465480CE1}" type="slidenum">
              <a:rPr kumimoji="0" lang="zh-CN" altLang="en-US" sz="2600" b="1">
                <a:solidFill>
                  <a:schemeClr val="bg1"/>
                </a:solidFill>
                <a:latin typeface="Arial"/>
              </a:rPr>
              <a:t>46</a:t>
            </a:fld>
            <a:endParaRPr kumimoji="0" lang="en-US" altLang="zh-CN" sz="2600" b="1">
              <a:solidFill>
                <a:schemeClr val="bg1"/>
              </a:solidFill>
              <a:latin typeface="Arial"/>
            </a:endParaRPr>
          </a:p>
        </p:txBody>
      </p:sp>
      <p:sp>
        <p:nvSpPr>
          <p:cNvPr id="49155" name="Rectangle 2"/>
          <p:cNvSpPr/>
          <p:nvPr>
            <p:ph type="title" idx="4294967295"/>
          </p:nvPr>
        </p:nvSpPr>
        <p:spPr>
          <a:xfrm>
            <a:off x="838200" y="457200"/>
            <a:ext cx="79248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en-US" altLang="zh-CN" sz="2800">
                <a:latin typeface="楷体_GB2312" pitchFamily="49" charset="-122"/>
                <a:ea typeface="楷体_GB2312" pitchFamily="49" charset="-122"/>
              </a:rPr>
              <a:t>3</a:t>
            </a:r>
            <a:r>
              <a:rPr lang="zh-CN" altLang="en-US" sz="2800">
                <a:latin typeface="楷体_GB2312" pitchFamily="49" charset="-122"/>
                <a:ea typeface="楷体_GB2312" pitchFamily="49" charset="-122"/>
              </a:rPr>
              <a:t>、建立和实施绩效管理系统时应注意的问题</a:t>
            </a:r>
            <a:endParaRPr lang="zh-CN" altLang="en-US" sz="2800">
              <a:latin typeface="楷体_GB2312" pitchFamily="49" charset="-122"/>
              <a:ea typeface="楷体_GB2312" pitchFamily="49" charset="-122"/>
            </a:endParaRPr>
          </a:p>
        </p:txBody>
      </p:sp>
      <p:sp>
        <p:nvSpPr>
          <p:cNvPr id="49156"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05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1</a:t>
            </a:r>
            <a:r>
              <a:rPr lang="zh-CN" altLang="en-US" b="1">
                <a:latin typeface="楷体_GB2312" pitchFamily="49" charset="-122"/>
                <a:ea typeface="楷体_GB2312" pitchFamily="49" charset="-122"/>
              </a:rPr>
              <a:t>）从完成工作结果出发来制定绩效指标和标准；</a:t>
            </a:r>
            <a:endParaRPr lang="zh-CN" altLang="en-US" b="1">
              <a:latin typeface="楷体_GB2312" pitchFamily="49" charset="-122"/>
              <a:ea typeface="楷体_GB2312" pitchFamily="49" charset="-122"/>
            </a:endParaRPr>
          </a:p>
          <a:p>
            <a:pPr lvl="0" eaLnBrk="1" hangingPunct="1">
              <a:lnSpc>
                <a:spcPct val="105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2</a:t>
            </a:r>
            <a:r>
              <a:rPr lang="zh-CN" altLang="en-US" b="1">
                <a:latin typeface="楷体_GB2312" pitchFamily="49" charset="-122"/>
                <a:ea typeface="楷体_GB2312" pitchFamily="49" charset="-122"/>
              </a:rPr>
              <a:t>）如果想将绩效与薪酬联系起来，必须保证绩效管理系统的可靠；</a:t>
            </a:r>
            <a:endParaRPr lang="zh-CN" altLang="en-US" b="1">
              <a:latin typeface="楷体_GB2312" pitchFamily="49" charset="-122"/>
              <a:ea typeface="楷体_GB2312" pitchFamily="49" charset="-122"/>
            </a:endParaRPr>
          </a:p>
          <a:p>
            <a:pPr lvl="0" eaLnBrk="1" hangingPunct="1">
              <a:lnSpc>
                <a:spcPct val="105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3</a:t>
            </a:r>
            <a:r>
              <a:rPr lang="zh-CN" altLang="en-US" b="1">
                <a:latin typeface="楷体_GB2312" pitchFamily="49" charset="-122"/>
                <a:ea typeface="楷体_GB2312" pitchFamily="49" charset="-122"/>
              </a:rPr>
              <a:t>）现场的绩效管理技术指导将有助于绩效管理计划的实施；</a:t>
            </a:r>
            <a:endParaRPr lang="zh-CN" altLang="en-US" b="1">
              <a:latin typeface="楷体_GB2312" pitchFamily="49" charset="-122"/>
              <a:ea typeface="楷体_GB2312" pitchFamily="49" charset="-122"/>
            </a:endParaRPr>
          </a:p>
          <a:p>
            <a:pPr lvl="0" eaLnBrk="1" hangingPunct="1">
              <a:lnSpc>
                <a:spcPct val="105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4</a:t>
            </a:r>
            <a:r>
              <a:rPr lang="zh-CN" altLang="en-US" b="1">
                <a:latin typeface="楷体_GB2312" pitchFamily="49" charset="-122"/>
                <a:ea typeface="楷体_GB2312" pitchFamily="49" charset="-122"/>
              </a:rPr>
              <a:t>）不到万不得已的情况下，不要直接改变绩效管理系统；</a:t>
            </a:r>
            <a:endParaRPr lang="zh-CN" altLang="en-US" b="1">
              <a:latin typeface="楷体_GB2312" pitchFamily="49" charset="-122"/>
              <a:ea typeface="楷体_GB2312" pitchFamily="49" charset="-122"/>
            </a:endParaRPr>
          </a:p>
          <a:p>
            <a:pPr lvl="0" eaLnBrk="1" hangingPunct="1">
              <a:lnSpc>
                <a:spcPct val="105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5</a:t>
            </a:r>
            <a:r>
              <a:rPr lang="zh-CN" altLang="en-US" b="1">
                <a:latin typeface="楷体_GB2312" pitchFamily="49" charset="-122"/>
                <a:ea typeface="楷体_GB2312" pitchFamily="49" charset="-122"/>
              </a:rPr>
              <a:t>）为了成功地实施绩效管理，主管人员需要一系列技能；</a:t>
            </a:r>
            <a:endParaRPr lang="zh-CN" altLang="en-US" b="1">
              <a:latin typeface="楷体_GB2312" pitchFamily="49" charset="-122"/>
              <a:ea typeface="楷体_GB2312" pitchFamily="49" charset="-122"/>
            </a:endParaRPr>
          </a:p>
        </p:txBody>
      </p:sp>
    </p:spTree>
  </p:cSld>
  <p:clrMapOvr>
    <a:masterClrMapping/>
  </p:clrMapOvr>
  <p:transition/>
  <p:timing/>
</p:sld>
</file>

<file path=ppt/slides/slide4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50178"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8F4A869D-172A-45B1-A11E-331B845CF6CA}" type="slidenum">
              <a:rPr kumimoji="0" lang="zh-CN" altLang="en-US" sz="2600" b="1">
                <a:solidFill>
                  <a:schemeClr val="bg1"/>
                </a:solidFill>
                <a:latin typeface="Arial"/>
              </a:rPr>
              <a:t>47</a:t>
            </a:fld>
            <a:endParaRPr kumimoji="0" lang="en-US" altLang="zh-CN" sz="2600" b="1">
              <a:solidFill>
                <a:schemeClr val="bg1"/>
              </a:solidFill>
              <a:latin typeface="Arial"/>
            </a:endParaRPr>
          </a:p>
        </p:txBody>
      </p:sp>
      <p:sp>
        <p:nvSpPr>
          <p:cNvPr id="50179" name="Rectangle 3"/>
          <p:cNvSpPr/>
          <p:nvPr>
            <p:ph type="body" idx="4294967295"/>
          </p:nvPr>
        </p:nvSpPr>
        <p:spPr>
          <a:xfrm>
            <a:off x="827088" y="1700212"/>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10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6</a:t>
            </a:r>
            <a:r>
              <a:rPr lang="zh-CN" altLang="en-US" b="1">
                <a:latin typeface="楷体_GB2312" pitchFamily="49" charset="-122"/>
                <a:ea typeface="楷体_GB2312" pitchFamily="49" charset="-122"/>
              </a:rPr>
              <a:t>）让员工自己收集关于他们绩效的数据是可行的，并且也应该这样做；</a:t>
            </a:r>
            <a:endParaRPr lang="zh-CN" altLang="en-US" b="1">
              <a:latin typeface="楷体_GB2312" pitchFamily="49" charset="-122"/>
              <a:ea typeface="楷体_GB2312" pitchFamily="49" charset="-122"/>
            </a:endParaRPr>
          </a:p>
          <a:p>
            <a:pPr lvl="0" eaLnBrk="1" hangingPunct="1">
              <a:lnSpc>
                <a:spcPct val="110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7</a:t>
            </a:r>
            <a:r>
              <a:rPr lang="zh-CN" altLang="en-US" b="1">
                <a:latin typeface="楷体_GB2312" pitchFamily="49" charset="-122"/>
                <a:ea typeface="楷体_GB2312" pitchFamily="49" charset="-122"/>
              </a:rPr>
              <a:t>）组织内部的透明和公开化有助于绩效管理系统的实施；</a:t>
            </a:r>
            <a:endParaRPr lang="zh-CN" altLang="en-US" b="1">
              <a:latin typeface="楷体_GB2312" pitchFamily="49" charset="-122"/>
              <a:ea typeface="楷体_GB2312" pitchFamily="49" charset="-122"/>
            </a:endParaRPr>
          </a:p>
          <a:p>
            <a:pPr lvl="0" eaLnBrk="1" hangingPunct="1">
              <a:lnSpc>
                <a:spcPct val="110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8</a:t>
            </a:r>
            <a:r>
              <a:rPr lang="zh-CN" altLang="en-US" b="1">
                <a:latin typeface="楷体_GB2312" pitchFamily="49" charset="-122"/>
                <a:ea typeface="楷体_GB2312" pitchFamily="49" charset="-122"/>
              </a:rPr>
              <a:t>）自上而下地实施绩效管理系统有利于这一系统的实施，但有一定风险；</a:t>
            </a:r>
            <a:endParaRPr lang="zh-CN" altLang="en-US" b="1">
              <a:latin typeface="楷体_GB2312" pitchFamily="49" charset="-122"/>
              <a:ea typeface="楷体_GB2312" pitchFamily="49" charset="-122"/>
            </a:endParaRPr>
          </a:p>
          <a:p>
            <a:pPr lvl="0" eaLnBrk="1" hangingPunct="1">
              <a:lnSpc>
                <a:spcPct val="110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9</a:t>
            </a:r>
            <a:r>
              <a:rPr lang="zh-CN" altLang="en-US" b="1">
                <a:latin typeface="楷体_GB2312" pitchFamily="49" charset="-122"/>
                <a:ea typeface="楷体_GB2312" pitchFamily="49" charset="-122"/>
              </a:rPr>
              <a:t>）只有当绝对需要完美无缺的绩效标准时，才能使用这样的标准；</a:t>
            </a:r>
            <a:endParaRPr lang="zh-CN" altLang="en-US" b="1">
              <a:latin typeface="楷体_GB2312" pitchFamily="49" charset="-122"/>
              <a:ea typeface="楷体_GB2312" pitchFamily="49" charset="-122"/>
            </a:endParaRPr>
          </a:p>
        </p:txBody>
      </p:sp>
    </p:spTree>
  </p:cSld>
  <p:clrMapOvr>
    <a:masterClrMapping/>
  </p:clrMapOvr>
  <p:transition/>
  <p:timing/>
</p:sld>
</file>

<file path=ppt/slides/slide4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51202"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FE71F339-84CF-4EC1-B302-E5B009B23F5D}" type="slidenum">
              <a:rPr kumimoji="0" lang="zh-CN" altLang="en-US" sz="2600" b="1">
                <a:solidFill>
                  <a:schemeClr val="bg1"/>
                </a:solidFill>
                <a:latin typeface="Arial"/>
              </a:rPr>
              <a:t>48</a:t>
            </a:fld>
            <a:endParaRPr kumimoji="0" lang="en-US" altLang="zh-CN" sz="2600" b="1">
              <a:solidFill>
                <a:schemeClr val="bg1"/>
              </a:solidFill>
              <a:latin typeface="Arial"/>
            </a:endParaRPr>
          </a:p>
        </p:txBody>
      </p:sp>
      <p:sp>
        <p:nvSpPr>
          <p:cNvPr id="51203"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05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10</a:t>
            </a:r>
            <a:r>
              <a:rPr lang="zh-CN" altLang="en-US" b="1">
                <a:latin typeface="楷体_GB2312" pitchFamily="49" charset="-122"/>
                <a:ea typeface="楷体_GB2312" pitchFamily="49" charset="-122"/>
              </a:rPr>
              <a:t>）绩效管理系统与员工的职业生涯规划密切相连；</a:t>
            </a:r>
            <a:endParaRPr lang="zh-CN" altLang="en-US" b="1">
              <a:latin typeface="楷体_GB2312" pitchFamily="49" charset="-122"/>
              <a:ea typeface="楷体_GB2312" pitchFamily="49" charset="-122"/>
            </a:endParaRPr>
          </a:p>
          <a:p>
            <a:pPr lvl="0" eaLnBrk="1" hangingPunct="1">
              <a:lnSpc>
                <a:spcPct val="105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11</a:t>
            </a:r>
            <a:r>
              <a:rPr lang="zh-CN" altLang="en-US" b="1">
                <a:latin typeface="楷体_GB2312" pitchFamily="49" charset="-122"/>
                <a:ea typeface="楷体_GB2312" pitchFamily="49" charset="-122"/>
              </a:rPr>
              <a:t>）员工需要在极小管理系统中承担积极的角色；</a:t>
            </a:r>
            <a:endParaRPr lang="zh-CN" altLang="en-US" b="1">
              <a:latin typeface="楷体_GB2312" pitchFamily="49" charset="-122"/>
              <a:ea typeface="楷体_GB2312" pitchFamily="49" charset="-122"/>
            </a:endParaRPr>
          </a:p>
          <a:p>
            <a:pPr lvl="0" eaLnBrk="1" hangingPunct="1">
              <a:lnSpc>
                <a:spcPct val="105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12</a:t>
            </a:r>
            <a:r>
              <a:rPr lang="zh-CN" altLang="en-US" b="1">
                <a:latin typeface="楷体_GB2312" pitchFamily="49" charset="-122"/>
                <a:ea typeface="楷体_GB2312" pitchFamily="49" charset="-122"/>
              </a:rPr>
              <a:t>）在许多员工的心目中，绩效管理系统和薪酬系统是同样的东西；</a:t>
            </a:r>
            <a:endParaRPr lang="zh-CN" altLang="en-US" b="1">
              <a:latin typeface="楷体_GB2312" pitchFamily="49" charset="-122"/>
              <a:ea typeface="楷体_GB2312" pitchFamily="49" charset="-122"/>
            </a:endParaRPr>
          </a:p>
          <a:p>
            <a:pPr lvl="0" eaLnBrk="1" hangingPunct="1">
              <a:lnSpc>
                <a:spcPct val="105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13</a:t>
            </a:r>
            <a:r>
              <a:rPr lang="zh-CN" altLang="en-US" b="1">
                <a:latin typeface="楷体_GB2312" pitchFamily="49" charset="-122"/>
                <a:ea typeface="楷体_GB2312" pitchFamily="49" charset="-122"/>
              </a:rPr>
              <a:t>）通过引入一些以客户为中心或强调团队精神的绩效指标，影响和改变组织氛围；</a:t>
            </a:r>
            <a:endParaRPr lang="zh-CN" altLang="en-US" b="1">
              <a:latin typeface="楷体_GB2312" pitchFamily="49" charset="-122"/>
              <a:ea typeface="楷体_GB2312" pitchFamily="49" charset="-122"/>
            </a:endParaRPr>
          </a:p>
        </p:txBody>
      </p:sp>
    </p:spTree>
  </p:cSld>
  <p:clrMapOvr>
    <a:masterClrMapping/>
  </p:clrMapOvr>
  <p:transition/>
  <p:timing/>
</p:sld>
</file>

<file path=ppt/slides/slide4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52226"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875E4084-FC9F-49EC-84AC-65EB81D3CD6A}" type="slidenum">
              <a:rPr kumimoji="0" lang="zh-CN" altLang="en-US" sz="2600" b="1">
                <a:solidFill>
                  <a:schemeClr val="bg1"/>
                </a:solidFill>
                <a:latin typeface="Arial"/>
              </a:rPr>
              <a:t>49</a:t>
            </a:fld>
            <a:endParaRPr kumimoji="0" lang="en-US" altLang="zh-CN" sz="2600" b="1">
              <a:solidFill>
                <a:schemeClr val="bg1"/>
              </a:solidFill>
              <a:latin typeface="Arial"/>
            </a:endParaRPr>
          </a:p>
        </p:txBody>
      </p:sp>
      <p:sp>
        <p:nvSpPr>
          <p:cNvPr id="52227"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10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14</a:t>
            </a:r>
            <a:r>
              <a:rPr lang="zh-CN" altLang="en-US" b="1">
                <a:latin typeface="楷体_GB2312" pitchFamily="49" charset="-122"/>
                <a:ea typeface="楷体_GB2312" pitchFamily="49" charset="-122"/>
              </a:rPr>
              <a:t>）一个经理的工作成果等于他下属的工作成果综合加上他个人的工作成果；</a:t>
            </a:r>
            <a:endParaRPr lang="zh-CN" altLang="en-US" b="1">
              <a:latin typeface="楷体_GB2312" pitchFamily="49" charset="-122"/>
              <a:ea typeface="楷体_GB2312" pitchFamily="49" charset="-122"/>
            </a:endParaRPr>
          </a:p>
          <a:p>
            <a:pPr lvl="0" eaLnBrk="1" hangingPunct="1">
              <a:lnSpc>
                <a:spcPct val="110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15</a:t>
            </a:r>
            <a:r>
              <a:rPr lang="zh-CN" altLang="en-US" b="1">
                <a:latin typeface="楷体_GB2312" pitchFamily="49" charset="-122"/>
                <a:ea typeface="楷体_GB2312" pitchFamily="49" charset="-122"/>
              </a:rPr>
              <a:t>）绩效管理系统提供的益处需要一定时间才能体现出来；</a:t>
            </a:r>
            <a:endParaRPr lang="zh-CN" altLang="en-US" b="1">
              <a:latin typeface="楷体_GB2312" pitchFamily="49" charset="-122"/>
              <a:ea typeface="楷体_GB2312" pitchFamily="49" charset="-122"/>
            </a:endParaRPr>
          </a:p>
          <a:p>
            <a:pPr lvl="0" eaLnBrk="1" hangingPunct="1">
              <a:lnSpc>
                <a:spcPct val="110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16</a:t>
            </a:r>
            <a:r>
              <a:rPr lang="zh-CN" altLang="en-US" b="1">
                <a:latin typeface="楷体_GB2312" pitchFamily="49" charset="-122"/>
                <a:ea typeface="楷体_GB2312" pitchFamily="49" charset="-122"/>
              </a:rPr>
              <a:t>）</a:t>
            </a:r>
            <a:r>
              <a:rPr lang="zh-CN" altLang="en-US" b="1">
                <a:latin typeface="Times New Roman" pitchFamily="18" charset="0"/>
                <a:ea typeface="楷体_GB2312" pitchFamily="49" charset="-122"/>
              </a:rPr>
              <a:t>“</a:t>
            </a:r>
            <a:r>
              <a:rPr lang="zh-CN" altLang="en-US" b="1">
                <a:latin typeface="楷体_GB2312" pitchFamily="49" charset="-122"/>
                <a:ea typeface="楷体_GB2312" pitchFamily="49" charset="-122"/>
              </a:rPr>
              <a:t>量化</a:t>
            </a:r>
            <a:r>
              <a:rPr lang="zh-CN" altLang="en-US" b="1">
                <a:latin typeface="Times New Roman" pitchFamily="18" charset="0"/>
                <a:ea typeface="楷体_GB2312" pitchFamily="49" charset="-122"/>
              </a:rPr>
              <a:t>”</a:t>
            </a:r>
            <a:r>
              <a:rPr lang="zh-CN" altLang="en-US" b="1">
                <a:latin typeface="楷体_GB2312" pitchFamily="49" charset="-122"/>
                <a:ea typeface="楷体_GB2312" pitchFamily="49" charset="-122"/>
              </a:rPr>
              <a:t>并不是设定绩效指标的目标，</a:t>
            </a:r>
            <a:r>
              <a:rPr lang="zh-CN" altLang="en-US" b="1">
                <a:latin typeface="Times New Roman" pitchFamily="18" charset="0"/>
                <a:ea typeface="楷体_GB2312" pitchFamily="49" charset="-122"/>
              </a:rPr>
              <a:t>“</a:t>
            </a:r>
            <a:r>
              <a:rPr lang="zh-CN" altLang="en-US" b="1">
                <a:latin typeface="楷体_GB2312" pitchFamily="49" charset="-122"/>
                <a:ea typeface="楷体_GB2312" pitchFamily="49" charset="-122"/>
              </a:rPr>
              <a:t>可验证才是真正的目标；</a:t>
            </a:r>
            <a:endParaRPr lang="zh-CN" altLang="en-US" b="1">
              <a:latin typeface="楷体_GB2312" pitchFamily="49" charset="-122"/>
              <a:ea typeface="楷体_GB2312" pitchFamily="49" charset="-122"/>
            </a:endParaRPr>
          </a:p>
          <a:p>
            <a:pPr lvl="0" eaLnBrk="1" hangingPunct="1">
              <a:lnSpc>
                <a:spcPct val="110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17</a:t>
            </a:r>
            <a:r>
              <a:rPr lang="zh-CN" altLang="en-US" b="1">
                <a:latin typeface="楷体_GB2312" pitchFamily="49" charset="-122"/>
                <a:ea typeface="楷体_GB2312" pitchFamily="49" charset="-122"/>
              </a:rPr>
              <a:t>）客户关系示意图的方法是帮助我们识别工作产出的有效方法；</a:t>
            </a:r>
            <a:endParaRPr lang="zh-CN" altLang="en-US" b="1">
              <a:latin typeface="楷体_GB2312" pitchFamily="49" charset="-122"/>
              <a:ea typeface="楷体_GB2312" pitchFamily="49" charset="-122"/>
            </a:endParaRPr>
          </a:p>
          <a:p>
            <a:pPr lvl="0" eaLnBrk="1" hangingPunct="1">
              <a:lnSpc>
                <a:spcPct val="110000"/>
              </a:lnSpc>
              <a:buNone/>
            </a:pPr>
            <a:r>
              <a:rPr lang="zh-CN" altLang="en-US" b="1">
                <a:latin typeface="楷体_GB2312" pitchFamily="49" charset="-122"/>
                <a:ea typeface="楷体_GB2312" pitchFamily="49" charset="-122"/>
              </a:rPr>
              <a:t>（</a:t>
            </a:r>
            <a:r>
              <a:rPr lang="en-US" altLang="zh-CN" b="1">
                <a:latin typeface="楷体_GB2312" pitchFamily="49" charset="-122"/>
                <a:ea typeface="楷体_GB2312" pitchFamily="49" charset="-122"/>
              </a:rPr>
              <a:t>18</a:t>
            </a:r>
            <a:r>
              <a:rPr lang="zh-CN" altLang="en-US" b="1">
                <a:latin typeface="楷体_GB2312" pitchFamily="49" charset="-122"/>
                <a:ea typeface="楷体_GB2312" pitchFamily="49" charset="-122"/>
              </a:rPr>
              <a:t>）进行阶段性的绩效回顾和沟通非常重要。</a:t>
            </a:r>
            <a:endParaRPr lang="zh-CN" altLang="en-US" b="1">
              <a:latin typeface="楷体_GB2312" pitchFamily="49" charset="-122"/>
              <a:ea typeface="楷体_GB2312" pitchFamily="49" charset="-122"/>
            </a:endParaRP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7170"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7B593071-710C-4D4B-935D-2F1C7461CAC6}" type="slidenum">
              <a:rPr kumimoji="0" lang="zh-CN" altLang="en-US" sz="2600" b="1">
                <a:solidFill>
                  <a:schemeClr val="bg1"/>
                </a:solidFill>
                <a:latin typeface="Arial"/>
              </a:rPr>
              <a:t>5</a:t>
            </a:fld>
            <a:endParaRPr kumimoji="0" lang="en-US" altLang="zh-CN" sz="2600" b="1">
              <a:solidFill>
                <a:schemeClr val="bg1"/>
              </a:solidFill>
              <a:latin typeface="Arial"/>
            </a:endParaRPr>
          </a:p>
        </p:txBody>
      </p:sp>
      <p:sp>
        <p:nvSpPr>
          <p:cNvPr id="7171" name="Rectangle 2"/>
          <p:cNvSpPr/>
          <p:nvPr>
            <p:ph type="title" idx="4294967295"/>
          </p:nvPr>
        </p:nvSpPr>
        <p:spPr>
          <a:xfrm>
            <a:off x="838200" y="457200"/>
            <a:ext cx="73914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latin typeface="Times New Roman" pitchFamily="18" charset="0"/>
                <a:ea typeface="楷体_GB2312" pitchFamily="49" charset="-122"/>
              </a:rPr>
              <a:t>（一）绩效改进的指导思想</a:t>
            </a:r>
            <a:endParaRPr lang="zh-CN" altLang="en-US">
              <a:latin typeface="Times New Roman" pitchFamily="18" charset="0"/>
              <a:ea typeface="楷体_GB2312" pitchFamily="49" charset="-122"/>
            </a:endParaRPr>
          </a:p>
        </p:txBody>
      </p:sp>
      <p:sp>
        <p:nvSpPr>
          <p:cNvPr id="7172" name="Rectangle 3"/>
          <p:cNvSpPr/>
          <p:nvPr>
            <p:ph type="body" idx="4294967295"/>
          </p:nvPr>
        </p:nvSpPr>
        <p:spPr>
          <a:xfrm>
            <a:off x="914400" y="1828800"/>
            <a:ext cx="8001000" cy="42672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40000"/>
              </a:lnSpc>
              <a:buNone/>
            </a:pPr>
            <a:r>
              <a:rPr lang="zh-CN" altLang="en-US" b="1">
                <a:latin typeface="楷体_GB2312" pitchFamily="49" charset="-122"/>
                <a:ea typeface="楷体_GB2312" pitchFamily="49" charset="-122"/>
              </a:rPr>
              <a:t>1、绩效改进的需求应当是在与标准比较的基础上确定的。</a:t>
            </a:r>
            <a:endParaRPr lang="zh-CN" altLang="en-US" b="1">
              <a:latin typeface="楷体_GB2312" pitchFamily="49" charset="-122"/>
              <a:ea typeface="楷体_GB2312" pitchFamily="49" charset="-122"/>
            </a:endParaRPr>
          </a:p>
          <a:p>
            <a:pPr lvl="0" eaLnBrk="1" hangingPunct="1">
              <a:lnSpc>
                <a:spcPct val="140000"/>
              </a:lnSpc>
              <a:buNone/>
            </a:pPr>
            <a:r>
              <a:rPr lang="zh-CN" altLang="en-US" b="1">
                <a:latin typeface="楷体_GB2312" pitchFamily="49" charset="-122"/>
                <a:ea typeface="楷体_GB2312" pitchFamily="49" charset="-122"/>
              </a:rPr>
              <a:t>2、绩效改进必须自然地融入到部门日常管理工作中，才有其存在的价值。</a:t>
            </a:r>
            <a:endParaRPr lang="zh-CN" altLang="en-US" b="1">
              <a:latin typeface="楷体_GB2312" pitchFamily="49" charset="-122"/>
              <a:ea typeface="楷体_GB2312" pitchFamily="49" charset="-122"/>
            </a:endParaRPr>
          </a:p>
          <a:p>
            <a:pPr lvl="0" eaLnBrk="1" hangingPunct="1">
              <a:lnSpc>
                <a:spcPct val="140000"/>
              </a:lnSpc>
              <a:buNone/>
            </a:pPr>
            <a:r>
              <a:rPr lang="zh-CN" altLang="en-US" b="1">
                <a:latin typeface="楷体_GB2312" pitchFamily="49" charset="-122"/>
                <a:ea typeface="楷体_GB2312" pitchFamily="49" charset="-122"/>
              </a:rPr>
              <a:t>3、帮助下属改进绩效、提升能力，与完成管理任务一样都是管理者义不容辞的责任。</a:t>
            </a:r>
            <a:endParaRPr lang="zh-CN" altLang="en-US" b="1">
              <a:latin typeface="楷体_GB2312" pitchFamily="49" charset="-122"/>
              <a:ea typeface="楷体_GB2312" pitchFamily="49" charset="-122"/>
            </a:endParaRPr>
          </a:p>
        </p:txBody>
      </p:sp>
    </p:spTree>
  </p:cSld>
  <p:clrMapOvr>
    <a:masterClrMapping/>
  </p:clrMapOvr>
  <p:transition/>
  <p:timing/>
</p:sld>
</file>

<file path=ppt/slides/slide5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53250"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23FF6E2B-90F6-496A-9633-BD6F34200655}" type="slidenum">
              <a:rPr kumimoji="0" lang="zh-CN" altLang="en-US" sz="2600" b="1">
                <a:solidFill>
                  <a:schemeClr val="bg1"/>
                </a:solidFill>
                <a:latin typeface="Arial"/>
              </a:rPr>
              <a:t>50</a:t>
            </a:fld>
            <a:endParaRPr kumimoji="0" lang="en-US" altLang="zh-CN" sz="2600" b="1">
              <a:solidFill>
                <a:schemeClr val="bg1"/>
              </a:solidFill>
              <a:latin typeface="Arial"/>
            </a:endParaRPr>
          </a:p>
        </p:txBody>
      </p:sp>
      <p:sp>
        <p:nvSpPr>
          <p:cNvPr id="53251" name="Rectangle 2"/>
          <p:cNvSpPr/>
          <p:nvPr>
            <p:ph type="title" idx="4294967295"/>
          </p:nvPr>
        </p:nvSpPr>
        <p:spPr>
          <a:xfrm>
            <a:off x="838200" y="457200"/>
            <a:ext cx="7848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三、绩效管理系统中各个环节的整合</a:t>
            </a:r>
            <a:endParaRPr lang="zh-CN" altLang="en-US"/>
          </a:p>
        </p:txBody>
      </p:sp>
      <p:sp>
        <p:nvSpPr>
          <p:cNvPr id="53252" name="Rectangle 3"/>
          <p:cNvSpPr/>
          <p:nvPr>
            <p:ph type="body" idx="4294967295"/>
          </p:nvPr>
        </p:nvSpPr>
        <p:spPr>
          <a:xfrm>
            <a:off x="755650" y="1628775"/>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20000"/>
              </a:lnSpc>
            </a:pPr>
            <a:r>
              <a:rPr lang="zh-CN" altLang="en-US" b="1">
                <a:ea typeface="楷体_GB2312" pitchFamily="49" charset="-122"/>
              </a:rPr>
              <a:t>绩效管理是一个循环的动态的系统，绩效管理系统所包含的几个环节紧密联系、环环相扣，任何一环的脱节都将导致绩效管理的失败，所以在绩效管理过程中应重视每个环节的工作，并将各个环节有效地整合在一起。</a:t>
            </a:r>
            <a:endParaRPr lang="zh-CN" altLang="en-US" b="1">
              <a:ea typeface="楷体_GB2312" pitchFamily="49" charset="-122"/>
            </a:endParaRPr>
          </a:p>
          <a:p>
            <a:pPr lvl="0" eaLnBrk="1" hangingPunct="1">
              <a:lnSpc>
                <a:spcPct val="120000"/>
              </a:lnSpc>
            </a:pPr>
            <a:r>
              <a:rPr lang="zh-CN" altLang="en-US" b="1">
                <a:ea typeface="楷体_GB2312" pitchFamily="49" charset="-122"/>
              </a:rPr>
              <a:t>其中，绩效计划属于前馈控制阶段，持续的绩效沟通属于过程控制阶段，而绩效考核、绩效面谈与绩效改进的实施则属于反馈控制阶段。</a:t>
            </a:r>
            <a:endParaRPr lang="zh-CN" altLang="en-US" b="1">
              <a:ea typeface="楷体_GB2312" pitchFamily="49" charset="-122"/>
            </a:endParaRPr>
          </a:p>
          <a:p>
            <a:pPr lvl="0" eaLnBrk="1" hangingPunct="1">
              <a:lnSpc>
                <a:spcPct val="120000"/>
              </a:lnSpc>
            </a:pPr>
            <a:r>
              <a:rPr lang="zh-CN" altLang="en-US" b="1">
                <a:ea typeface="楷体_GB2312" pitchFamily="49" charset="-122"/>
              </a:rPr>
              <a:t>把绩效管理纳入人力资源管理体系中进行操作。</a:t>
            </a:r>
            <a:endParaRPr lang="zh-CN" altLang="en-US" b="1">
              <a:ea typeface="楷体_GB2312" pitchFamily="49" charset="-122"/>
            </a:endParaRPr>
          </a:p>
        </p:txBody>
      </p:sp>
    </p:spTree>
  </p:cSld>
  <p:clrMapOvr>
    <a:masterClrMapping/>
  </p:clrMapOvr>
  <p:transition/>
  <p:timing/>
</p:sld>
</file>

<file path=ppt/slides/slide5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54274" name="灯片编号占位符 4"/>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BB6B04D6-2F99-408E-8CA1-DCE3A1E0ECF7}" type="slidenum">
              <a:rPr kumimoji="0" lang="zh-CN" altLang="en-US" sz="2600" b="1">
                <a:solidFill>
                  <a:schemeClr val="bg1"/>
                </a:solidFill>
                <a:latin typeface="Arial"/>
              </a:rPr>
              <a:t>51</a:t>
            </a:fld>
            <a:endParaRPr kumimoji="0" lang="en-US" altLang="zh-CN" sz="2600" b="1">
              <a:solidFill>
                <a:schemeClr val="bg1"/>
              </a:solidFill>
              <a:latin typeface="Arial"/>
            </a:endParaRPr>
          </a:p>
        </p:txBody>
      </p:sp>
      <p:pic>
        <p:nvPicPr>
          <p:cNvPr id="54275" name="Picture 2" descr="BJ_025"/>
          <p:cNvPicPr/>
          <p:nvPr/>
        </p:nvPicPr>
        <p:blipFill>
          <a:blip r:embed="rId2"/>
          <a:stretch>
            <a:fillRect/>
          </a:stretch>
        </p:blipFill>
        <p:spPr>
          <a:xfrm>
            <a:off x="-14288" y="0"/>
            <a:ext cx="9144000" cy="6858000"/>
          </a:xfrm>
          <a:prstGeom prst="rect">
            <a:avLst/>
          </a:prstGeom>
          <a:noFill/>
          <a:ln>
            <a:noFill/>
            <a:miter lim="800000"/>
          </a:ln>
        </p:spPr>
      </p:pic>
      <p:sp>
        <p:nvSpPr>
          <p:cNvPr id="54276" name="WordArt 3"/>
          <p:cNvSpPr/>
          <p:nvPr/>
        </p:nvSpPr>
        <p:spPr>
          <a:xfrm>
            <a:off x="376238" y="476250"/>
            <a:ext cx="3043238" cy="1184275"/>
          </a:xfrm>
          <a:solidFill>
            <a:srgbClr val="000000"/>
          </a:solidFill>
          <a:ln cap="sq">
            <a:solidFill>
              <a:prstClr val="black"/>
            </a:solidFill>
            <a:miter lim="800000"/>
          </a:ln>
        </p:spPr>
        <p:txBody>
          <a:bodyPr wrap="none" fromWordArt="1">
            <a:prstTxWarp prst="textSlantUp">
              <a:avLst/>
            </a:prstTxWarp>
            <a:noAutofit/>
          </a:bodyPr>
          <a:lstStyle/>
          <a:p>
            <a:pPr algn="ctr"/>
            <a:r>
              <a:rPr sz="3600" b="1" i="1" kern="10">
                <a:ln cap="sq">
                  <a:solidFill>
                    <a:prstClr val="black"/>
                  </a:solidFill>
                </a:ln>
                <a:solidFill>
                  <a:srgbClr val="000000"/>
                </a:solidFill>
                <a:latin typeface="宋体"/>
              </a:rPr>
              <a:t>谢谢</a:t>
            </a:r>
          </a:p>
        </p:txBody>
      </p:sp>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8194"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BCF286DD-F356-4EDC-B660-8BB2C314A994}" type="slidenum">
              <a:rPr kumimoji="0" lang="zh-CN" altLang="en-US" sz="2600" b="1">
                <a:solidFill>
                  <a:schemeClr val="bg1"/>
                </a:solidFill>
                <a:latin typeface="Arial"/>
              </a:rPr>
              <a:t>6</a:t>
            </a:fld>
            <a:endParaRPr kumimoji="0" lang="en-US" altLang="zh-CN" sz="2600" b="1">
              <a:solidFill>
                <a:schemeClr val="bg1"/>
              </a:solidFill>
              <a:latin typeface="Arial"/>
            </a:endParaRPr>
          </a:p>
        </p:txBody>
      </p:sp>
      <p:sp>
        <p:nvSpPr>
          <p:cNvPr id="8195" name="Rectangle 2"/>
          <p:cNvSpPr/>
          <p:nvPr>
            <p:ph type="title" idx="4294967295"/>
          </p:nvPr>
        </p:nvSpPr>
        <p:spPr>
          <a:xfrm>
            <a:off x="539750" y="765175"/>
            <a:ext cx="8856662" cy="782638"/>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latin typeface="Times New Roman" pitchFamily="18" charset="0"/>
                <a:ea typeface="楷体_GB2312" pitchFamily="49" charset="-122"/>
              </a:rPr>
              <a:t>（二）基于人类绩效技术的绩效改进流程</a:t>
            </a:r>
            <a:endParaRPr lang="zh-CN" altLang="en-US">
              <a:latin typeface="Times New Roman" pitchFamily="18" charset="0"/>
              <a:ea typeface="楷体_GB2312" pitchFamily="49" charset="-122"/>
            </a:endParaRPr>
          </a:p>
        </p:txBody>
      </p:sp>
      <p:sp>
        <p:nvSpPr>
          <p:cNvPr id="8196"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lnSpc>
                <a:spcPct val="130000"/>
              </a:lnSpc>
              <a:buNone/>
            </a:pPr>
            <a:r>
              <a:rPr lang="zh-CN" altLang="en-US" b="1"/>
              <a:t>人类绩效技术的典型特征：</a:t>
            </a:r>
            <a:endParaRPr lang="zh-CN" altLang="en-US" b="1"/>
          </a:p>
          <a:p>
            <a:pPr lvl="0" eaLnBrk="1" hangingPunct="1">
              <a:lnSpc>
                <a:spcPct val="130000"/>
              </a:lnSpc>
              <a:buClr>
                <a:srgbClr val="006600"/>
              </a:buClr>
              <a:buFont typeface="Wingdings" pitchFamily="2" charset="2"/>
              <a:buChar char="ü"/>
            </a:pPr>
            <a:r>
              <a:rPr lang="zh-CN" altLang="en-US" b="1">
                <a:solidFill>
                  <a:srgbClr val="000000"/>
                </a:solidFill>
                <a:ea typeface="楷体_GB2312" pitchFamily="49" charset="-122"/>
              </a:rPr>
              <a:t>是一套结构化的应用性方法和程序。</a:t>
            </a:r>
            <a:endParaRPr lang="zh-CN" altLang="en-US" b="1">
              <a:solidFill>
                <a:srgbClr val="000000"/>
              </a:solidFill>
              <a:ea typeface="楷体_GB2312" pitchFamily="49" charset="-122"/>
            </a:endParaRPr>
          </a:p>
          <a:p>
            <a:pPr lvl="0" eaLnBrk="1" hangingPunct="1">
              <a:lnSpc>
                <a:spcPct val="130000"/>
              </a:lnSpc>
              <a:buClr>
                <a:srgbClr val="006600"/>
              </a:buClr>
              <a:buFont typeface="Wingdings" pitchFamily="2" charset="2"/>
              <a:buChar char="ü"/>
            </a:pPr>
            <a:r>
              <a:rPr lang="zh-CN" altLang="en-US" b="1">
                <a:solidFill>
                  <a:srgbClr val="000000"/>
                </a:solidFill>
                <a:ea typeface="楷体_GB2312" pitchFamily="49" charset="-122"/>
              </a:rPr>
              <a:t>强调系统性。</a:t>
            </a:r>
            <a:endParaRPr lang="zh-CN" altLang="en-US" b="1">
              <a:solidFill>
                <a:srgbClr val="000000"/>
              </a:solidFill>
              <a:ea typeface="楷体_GB2312" pitchFamily="49" charset="-122"/>
            </a:endParaRPr>
          </a:p>
          <a:p>
            <a:pPr lvl="0" eaLnBrk="1" hangingPunct="1">
              <a:lnSpc>
                <a:spcPct val="130000"/>
              </a:lnSpc>
              <a:buClr>
                <a:srgbClr val="006600"/>
              </a:buClr>
              <a:buFont typeface="Wingdings" pitchFamily="2" charset="2"/>
              <a:buChar char="ü"/>
            </a:pPr>
            <a:r>
              <a:rPr lang="zh-CN" altLang="en-US" b="1">
                <a:solidFill>
                  <a:srgbClr val="000000"/>
                </a:solidFill>
                <a:ea typeface="楷体_GB2312" pitchFamily="49" charset="-122"/>
              </a:rPr>
              <a:t>建立在坚实的科学基础和丰富的实践经验之上。</a:t>
            </a:r>
            <a:endParaRPr lang="zh-CN" altLang="en-US" b="1">
              <a:solidFill>
                <a:srgbClr val="000000"/>
              </a:solidFill>
              <a:ea typeface="楷体_GB2312" pitchFamily="49" charset="-122"/>
            </a:endParaRPr>
          </a:p>
          <a:p>
            <a:pPr lvl="0" eaLnBrk="1" hangingPunct="1">
              <a:lnSpc>
                <a:spcPct val="130000"/>
              </a:lnSpc>
              <a:buClr>
                <a:srgbClr val="006600"/>
              </a:buClr>
              <a:buFont typeface="Wingdings" pitchFamily="2" charset="2"/>
              <a:buChar char="ü"/>
            </a:pPr>
            <a:r>
              <a:rPr lang="zh-CN" altLang="en-US" b="1">
                <a:solidFill>
                  <a:srgbClr val="000000"/>
                </a:solidFill>
                <a:ea typeface="楷体_GB2312" pitchFamily="49" charset="-122"/>
              </a:rPr>
              <a:t>始终努力寻找低成本、高收益和高效率的方法，并将焦点放在人类行为者的收益和系统价值上。</a:t>
            </a:r>
            <a:endParaRPr lang="zh-CN" altLang="en-US" b="1">
              <a:solidFill>
                <a:srgbClr val="000000"/>
              </a:solidFill>
              <a:ea typeface="楷体_GB2312" pitchFamily="49" charset="-122"/>
            </a:endParaRP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9218"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B9FC2AFB-D891-4AEF-A334-F15796EDF085}" type="slidenum">
              <a:rPr kumimoji="0" lang="zh-CN" altLang="en-US" sz="2600" b="1">
                <a:solidFill>
                  <a:schemeClr val="bg1"/>
                </a:solidFill>
                <a:latin typeface="Arial"/>
              </a:rPr>
              <a:t>7</a:t>
            </a:fld>
            <a:endParaRPr kumimoji="0" lang="en-US" altLang="zh-CN" sz="2600" b="1">
              <a:solidFill>
                <a:schemeClr val="bg1"/>
              </a:solidFill>
              <a:latin typeface="Arial"/>
            </a:endParaRPr>
          </a:p>
        </p:txBody>
      </p:sp>
      <p:sp>
        <p:nvSpPr>
          <p:cNvPr id="9219" name="Oval 36"/>
          <p:cNvSpPr/>
          <p:nvPr/>
        </p:nvSpPr>
        <p:spPr bwMode="gray">
          <a:xfrm>
            <a:off x="2700338" y="1757362"/>
            <a:ext cx="3743325" cy="3744912"/>
          </a:xfrm>
          <a:prstGeom prst="ellipse">
            <a:avLst/>
          </a:prstGeom>
          <a:noFill/>
          <a:ln w="38100">
            <a:solidFill>
              <a:schemeClr val="bg2"/>
            </a:solidFill>
            <a:miter lim="800000"/>
          </a:ln>
        </p:spPr>
        <p:txBody>
          <a:bodyPr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eaLnBrk="1" hangingPunct="1"/>
            <a:endParaRPr lang="zh-CN" altLang="en-US"/>
          </a:p>
        </p:txBody>
      </p:sp>
      <p:sp>
        <p:nvSpPr>
          <p:cNvPr id="9220" name="Rectangle 2"/>
          <p:cNvSpPr/>
          <p:nvPr>
            <p:ph type="title" idx="4294967295"/>
          </p:nvPr>
        </p:nvSpPr>
        <p:spPr>
          <a:xfrm>
            <a:off x="611188" y="404812"/>
            <a:ext cx="882015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latin typeface="Times New Roman" pitchFamily="18" charset="0"/>
                <a:ea typeface="楷体_GB2312" pitchFamily="49" charset="-122"/>
              </a:rPr>
              <a:t>（二）基于人类绩效技术的绩效改进流程</a:t>
            </a:r>
            <a:endParaRPr lang="zh-CN" altLang="en-US">
              <a:latin typeface="Times New Roman" pitchFamily="18" charset="0"/>
              <a:ea typeface="楷体_GB2312" pitchFamily="49" charset="-122"/>
            </a:endParaRPr>
          </a:p>
        </p:txBody>
      </p:sp>
      <p:sp>
        <p:nvSpPr>
          <p:cNvPr id="9221" name="AutoShape 12"/>
          <p:cNvSpPr/>
          <p:nvPr/>
        </p:nvSpPr>
        <p:spPr bwMode="gray">
          <a:xfrm rot="19200000">
            <a:off x="4932362" y="2554288"/>
            <a:ext cx="792162" cy="288925"/>
          </a:xfrm>
          <a:prstGeom prst="rightArrow">
            <a:avLst>
              <a:gd name="adj1" fmla="val 35167"/>
              <a:gd name="adj2" fmla="val 111029"/>
            </a:avLst>
          </a:prstGeom>
          <a:gradFill rotWithShape="1">
            <a:gsLst>
              <a:gs pos="0">
                <a:srgbClr val="FFFFFF"/>
              </a:gs>
              <a:gs pos="100000">
                <a:schemeClr val="bg2"/>
              </a:gs>
            </a:gsLst>
            <a:lin ang="0" scaled="1"/>
          </a:gradFill>
          <a:ln w="0">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9222" name="AutoShape 13"/>
          <p:cNvSpPr/>
          <p:nvPr/>
        </p:nvSpPr>
        <p:spPr bwMode="gray">
          <a:xfrm rot="2820000">
            <a:off x="4933156" y="4425156"/>
            <a:ext cx="792162" cy="288925"/>
          </a:xfrm>
          <a:prstGeom prst="rightArrow">
            <a:avLst>
              <a:gd name="adj1" fmla="val 35167"/>
              <a:gd name="adj2" fmla="val 111029"/>
            </a:avLst>
          </a:prstGeom>
          <a:gradFill rotWithShape="1">
            <a:gsLst>
              <a:gs pos="0">
                <a:srgbClr val="FFFFFF"/>
              </a:gs>
              <a:gs pos="100000">
                <a:schemeClr val="bg2"/>
              </a:gs>
            </a:gsLst>
            <a:lin ang="0" scaled="1"/>
          </a:gradFill>
          <a:ln w="0">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9223" name="AutoShape 14"/>
          <p:cNvSpPr/>
          <p:nvPr/>
        </p:nvSpPr>
        <p:spPr bwMode="gray">
          <a:xfrm rot="13620000">
            <a:off x="3456781" y="2590006"/>
            <a:ext cx="792162" cy="288925"/>
          </a:xfrm>
          <a:prstGeom prst="rightArrow">
            <a:avLst>
              <a:gd name="adj1" fmla="val 35167"/>
              <a:gd name="adj2" fmla="val 111029"/>
            </a:avLst>
          </a:prstGeom>
          <a:gradFill rotWithShape="1">
            <a:gsLst>
              <a:gs pos="0">
                <a:srgbClr val="FFFFFF"/>
              </a:gs>
              <a:gs pos="100000">
                <a:schemeClr val="bg2"/>
              </a:gs>
            </a:gsLst>
            <a:lin ang="0" scaled="1"/>
          </a:gradFill>
          <a:ln w="0">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9224" name="AutoShape 15"/>
          <p:cNvSpPr/>
          <p:nvPr/>
        </p:nvSpPr>
        <p:spPr bwMode="gray">
          <a:xfrm rot="7680000">
            <a:off x="3528219" y="4533106"/>
            <a:ext cx="792162" cy="288925"/>
          </a:xfrm>
          <a:prstGeom prst="rightArrow">
            <a:avLst>
              <a:gd name="adj1" fmla="val 35167"/>
              <a:gd name="adj2" fmla="val 111029"/>
            </a:avLst>
          </a:prstGeom>
          <a:gradFill rotWithShape="1">
            <a:gsLst>
              <a:gs pos="0">
                <a:srgbClr val="FFFFFF"/>
              </a:gs>
              <a:gs pos="100000">
                <a:schemeClr val="bg2"/>
              </a:gs>
            </a:gsLst>
            <a:lin ang="0" scaled="1"/>
          </a:gradFill>
          <a:ln w="0">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9225" name="AutoShape 16"/>
          <p:cNvSpPr/>
          <p:nvPr/>
        </p:nvSpPr>
        <p:spPr bwMode="gray">
          <a:xfrm rot="10800000">
            <a:off x="2987675" y="3524250"/>
            <a:ext cx="863600" cy="288925"/>
          </a:xfrm>
          <a:prstGeom prst="rightArrow">
            <a:avLst>
              <a:gd name="adj1" fmla="val 35167"/>
              <a:gd name="adj2" fmla="val 121041"/>
            </a:avLst>
          </a:prstGeom>
          <a:gradFill rotWithShape="1">
            <a:gsLst>
              <a:gs pos="0">
                <a:srgbClr val="FFFFFF"/>
              </a:gs>
              <a:gs pos="100000">
                <a:schemeClr val="bg2"/>
              </a:gs>
            </a:gsLst>
            <a:lin ang="0" scaled="1"/>
          </a:gradFill>
          <a:ln w="0">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grpSp>
        <p:nvGrpSpPr>
          <p:cNvPr id="9226" name="Group 17"/>
          <p:cNvGrpSpPr/>
          <p:nvPr/>
        </p:nvGrpSpPr>
        <p:grpSpPr>
          <a:xfrm>
            <a:off x="3592512" y="2689225"/>
            <a:ext cx="1946275" cy="1949450"/>
            <a:chOff x="2200" y="1570"/>
            <a:chExt cx="1496" cy="1496"/>
          </a:xfrm>
        </p:grpSpPr>
        <p:sp>
          <p:nvSpPr>
            <p:cNvPr id="9240" name="Oval 18"/>
            <p:cNvSpPr/>
            <p:nvPr/>
          </p:nvSpPr>
          <p:spPr bwMode="gray">
            <a:xfrm>
              <a:off x="2200" y="1570"/>
              <a:ext cx="1496" cy="1496"/>
            </a:xfrm>
            <a:prstGeom prst="ellipse">
              <a:avLst/>
            </a:prstGeom>
            <a:gradFill rotWithShape="1">
              <a:gsLst>
                <a:gs pos="0">
                  <a:srgbClr val="FFFFFF"/>
                </a:gs>
                <a:gs pos="50000">
                  <a:schemeClr val="hlink"/>
                </a:gs>
                <a:gs pos="100000">
                  <a:srgbClr val="FFFFFF"/>
                </a:gs>
              </a:gsLst>
              <a:lin ang="2700000" scaled="1"/>
            </a:gradFill>
            <a:ln w="38100">
              <a:noFill/>
              <a:miter lim="800000"/>
            </a:ln>
          </p:spPr>
          <p:txBody>
            <a:bodyPr wrap="none"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9241" name="Oval 19"/>
            <p:cNvSpPr/>
            <p:nvPr/>
          </p:nvSpPr>
          <p:spPr bwMode="gray">
            <a:xfrm>
              <a:off x="2200" y="1570"/>
              <a:ext cx="1496" cy="1496"/>
            </a:xfrm>
            <a:prstGeom prst="ellipse">
              <a:avLst/>
            </a:prstGeom>
            <a:gradFill rotWithShape="1">
              <a:gsLst>
                <a:gs pos="0">
                  <a:srgbClr val="000000"/>
                </a:gs>
                <a:gs pos="100000">
                  <a:schemeClr val="hlink"/>
                </a:gs>
              </a:gsLst>
              <a:lin ang="2700000" scaled="1"/>
            </a:gradFill>
            <a:ln w="38100">
              <a:noFill/>
              <a:miter lim="800000"/>
            </a:ln>
          </p:spPr>
          <p:txBody>
            <a:bodyPr wrap="none"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9242" name="Oval 20"/>
            <p:cNvSpPr/>
            <p:nvPr/>
          </p:nvSpPr>
          <p:spPr bwMode="gray">
            <a:xfrm>
              <a:off x="2298" y="1667"/>
              <a:ext cx="1302" cy="1301"/>
            </a:xfrm>
            <a:prstGeom prst="ellipse">
              <a:avLst/>
            </a:prstGeom>
            <a:gradFill rotWithShape="1">
              <a:gsLst>
                <a:gs pos="0">
                  <a:srgbClr val="373753"/>
                </a:gs>
                <a:gs pos="50000">
                  <a:schemeClr val="hlink"/>
                </a:gs>
                <a:gs pos="100000">
                  <a:srgbClr val="373753"/>
                </a:gs>
              </a:gsLst>
              <a:lin ang="18900000" scaled="1"/>
            </a:gradFill>
            <a:ln w="38100">
              <a:noFill/>
              <a:miter lim="800000"/>
            </a:ln>
          </p:spPr>
          <p:txBody>
            <a:bodyPr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9243" name="Oval 21"/>
            <p:cNvSpPr/>
            <p:nvPr/>
          </p:nvSpPr>
          <p:spPr bwMode="gray">
            <a:xfrm>
              <a:off x="2298" y="1667"/>
              <a:ext cx="1302" cy="1301"/>
            </a:xfrm>
            <a:prstGeom prst="ellipse">
              <a:avLst/>
            </a:prstGeom>
            <a:gradFill rotWithShape="1">
              <a:gsLst>
                <a:gs pos="0">
                  <a:schemeClr val="hlink"/>
                </a:gs>
                <a:gs pos="100000">
                  <a:srgbClr val="32324A"/>
                </a:gs>
              </a:gsLst>
              <a:lin ang="2700000" scaled="1"/>
            </a:gradFill>
            <a:ln w="38100">
              <a:noFill/>
              <a:miter lim="800000"/>
            </a:ln>
          </p:spPr>
          <p:txBody>
            <a:bodyPr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9244" name="Oval 22"/>
            <p:cNvSpPr/>
            <p:nvPr/>
          </p:nvSpPr>
          <p:spPr bwMode="gray">
            <a:xfrm>
              <a:off x="2364" y="1733"/>
              <a:ext cx="1169" cy="1170"/>
            </a:xfrm>
            <a:prstGeom prst="ellipse">
              <a:avLst/>
            </a:prstGeom>
            <a:gradFill rotWithShape="1">
              <a:gsLst>
                <a:gs pos="0">
                  <a:srgbClr val="2F2F47"/>
                </a:gs>
                <a:gs pos="100000">
                  <a:schemeClr val="hlink"/>
                </a:gs>
              </a:gsLst>
              <a:lin ang="5400000" scaled="1"/>
            </a:gradFill>
            <a:ln w="38100">
              <a:noFill/>
              <a:miter lim="800000"/>
            </a:ln>
          </p:spPr>
          <p:txBody>
            <a:bodyPr anchor="ctr" anchorCtr="0">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grpSp>
      <p:sp>
        <p:nvSpPr>
          <p:cNvPr id="9227" name="Text Box 23"/>
          <p:cNvSpPr/>
          <p:nvPr/>
        </p:nvSpPr>
        <p:spPr bwMode="gray">
          <a:xfrm>
            <a:off x="723900" y="3351212"/>
            <a:ext cx="1870075" cy="822325"/>
          </a:xfrm>
          <a:prstGeom prst="rect">
            <a:avLst/>
          </a:prstGeom>
          <a:noFill/>
          <a:ln>
            <a:noFill/>
            <a:miter lim="800000"/>
          </a:ln>
          <a:effectLst>
            <a:prstShdw prst="shdw12" dist="76200" dir="10800000">
              <a:schemeClr val="bg2">
                <a:alpha val="50000"/>
              </a:schemeClr>
            </a:prstShdw>
          </a:effectLst>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en-US" altLang="zh-CN" b="1">
                <a:solidFill>
                  <a:srgbClr val="000066"/>
                </a:solidFill>
                <a:latin typeface="楷体_GB2312" pitchFamily="49" charset="-122"/>
                <a:ea typeface="楷体_GB2312" pitchFamily="49" charset="-122"/>
                <a:hlinkClick r:id="rId2" invalidUrl="" action="ppaction://hlinksldjump" tgtFrame="" tooltip=""/>
              </a:rPr>
              <a:t>3</a:t>
            </a:r>
            <a:r>
              <a:rPr kumimoji="0" lang="zh-CN" altLang="en-US" b="1">
                <a:solidFill>
                  <a:srgbClr val="000066"/>
                </a:solidFill>
                <a:latin typeface="楷体_GB2312" pitchFamily="49" charset="-122"/>
                <a:ea typeface="楷体_GB2312" pitchFamily="49" charset="-122"/>
                <a:hlinkClick r:id="rId2" invalidUrl="" action="ppaction://hlinksldjump" tgtFrame="" tooltip=""/>
              </a:rPr>
              <a:t>、选择绩效</a:t>
            </a:r>
            <a:endParaRPr kumimoji="0" lang="zh-CN" altLang="en-US" b="1">
              <a:solidFill>
                <a:srgbClr val="000066"/>
              </a:solidFill>
              <a:latin typeface="楷体_GB2312" pitchFamily="49" charset="-122"/>
              <a:ea typeface="楷体_GB2312" pitchFamily="49" charset="-122"/>
              <a:hlinkClick r:id="rId2" invalidUrl="" action="ppaction://hlinksldjump" tgtFrame="" tooltip=""/>
            </a:endParaRPr>
          </a:p>
          <a:p>
            <a:pPr marL="0" lvl="0" indent="0" algn="ctr"/>
            <a:r>
              <a:rPr kumimoji="0" lang="zh-CN" altLang="en-US" b="1">
                <a:solidFill>
                  <a:srgbClr val="000066"/>
                </a:solidFill>
                <a:latin typeface="楷体_GB2312" pitchFamily="49" charset="-122"/>
                <a:ea typeface="楷体_GB2312" pitchFamily="49" charset="-122"/>
                <a:hlinkClick r:id="rId2" invalidUrl="" action="ppaction://hlinksldjump" tgtFrame="" tooltip=""/>
              </a:rPr>
              <a:t>改进工具</a:t>
            </a:r>
            <a:endParaRPr kumimoji="0" lang="zh-CN" altLang="en-US" b="1">
              <a:solidFill>
                <a:srgbClr val="000066"/>
              </a:solidFill>
              <a:latin typeface="楷体_GB2312" pitchFamily="49" charset="-122"/>
              <a:ea typeface="楷体_GB2312" pitchFamily="49" charset="-122"/>
            </a:endParaRPr>
          </a:p>
        </p:txBody>
      </p:sp>
      <p:sp>
        <p:nvSpPr>
          <p:cNvPr id="9228" name="Text Box 24"/>
          <p:cNvSpPr/>
          <p:nvPr/>
        </p:nvSpPr>
        <p:spPr bwMode="gray">
          <a:xfrm>
            <a:off x="971550" y="5229225"/>
            <a:ext cx="2482850" cy="457200"/>
          </a:xfrm>
          <a:prstGeom prst="rect">
            <a:avLst/>
          </a:prstGeom>
          <a:noFill/>
          <a:ln>
            <a:noFill/>
            <a:miter lim="800000"/>
          </a:ln>
          <a:effectLst>
            <a:prstShdw prst="shdw12" dist="76200" dir="10800000">
              <a:schemeClr val="bg2">
                <a:alpha val="50000"/>
              </a:schemeClr>
            </a:prstShdw>
          </a:effectLst>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en-US" altLang="zh-CN" b="1">
                <a:solidFill>
                  <a:srgbClr val="006600"/>
                </a:solidFill>
                <a:latin typeface="楷体_GB2312" pitchFamily="49" charset="-122"/>
                <a:ea typeface="楷体_GB2312" pitchFamily="49" charset="-122"/>
                <a:hlinkClick r:id="rId3" invalidUrl="" action="ppaction://hlinksldjump" tgtFrame="" tooltip=""/>
              </a:rPr>
              <a:t>5</a:t>
            </a:r>
            <a:r>
              <a:rPr kumimoji="0" lang="zh-CN" altLang="en-US" b="1">
                <a:solidFill>
                  <a:srgbClr val="006600"/>
                </a:solidFill>
                <a:latin typeface="楷体_GB2312" pitchFamily="49" charset="-122"/>
                <a:ea typeface="楷体_GB2312" pitchFamily="49" charset="-122"/>
                <a:hlinkClick r:id="rId3" invalidUrl="" action="ppaction://hlinksldjump" tgtFrame="" tooltip=""/>
              </a:rPr>
              <a:t>、进行变革管理</a:t>
            </a:r>
            <a:endParaRPr kumimoji="0" lang="zh-CN" altLang="en-US" b="1">
              <a:solidFill>
                <a:srgbClr val="006600"/>
              </a:solidFill>
              <a:latin typeface="楷体_GB2312" pitchFamily="49" charset="-122"/>
              <a:ea typeface="楷体_GB2312" pitchFamily="49" charset="-122"/>
            </a:endParaRPr>
          </a:p>
        </p:txBody>
      </p:sp>
      <p:sp>
        <p:nvSpPr>
          <p:cNvPr id="9229" name="Text Box 25"/>
          <p:cNvSpPr/>
          <p:nvPr/>
        </p:nvSpPr>
        <p:spPr bwMode="gray">
          <a:xfrm>
            <a:off x="5843588" y="5032375"/>
            <a:ext cx="3095625" cy="457200"/>
          </a:xfrm>
          <a:prstGeom prst="rect">
            <a:avLst/>
          </a:prstGeom>
          <a:noFill/>
          <a:ln>
            <a:noFill/>
            <a:miter lim="800000"/>
          </a:ln>
          <a:effectLst>
            <a:prstShdw prst="shdw12" dist="76200" dir="10800000">
              <a:schemeClr val="bg2">
                <a:alpha val="50000"/>
              </a:schemeClr>
            </a:prstShdw>
          </a:effectLst>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en-US" altLang="zh-CN" b="1">
                <a:latin typeface="楷体_GB2312" pitchFamily="49" charset="-122"/>
                <a:ea typeface="楷体_GB2312" pitchFamily="49" charset="-122"/>
                <a:hlinkClick r:id="rId4" invalidUrl="" action="ppaction://hlinksldjump" tgtFrame="" tooltip=""/>
              </a:rPr>
              <a:t>6</a:t>
            </a:r>
            <a:r>
              <a:rPr kumimoji="0" lang="zh-CN" altLang="en-US" b="1">
                <a:latin typeface="楷体_GB2312" pitchFamily="49" charset="-122"/>
                <a:ea typeface="楷体_GB2312" pitchFamily="49" charset="-122"/>
                <a:hlinkClick r:id="rId4" invalidUrl="" action="ppaction://hlinksldjump" tgtFrame="" tooltip=""/>
              </a:rPr>
              <a:t>、绩效改进结果评估</a:t>
            </a:r>
            <a:endParaRPr kumimoji="0" lang="zh-CN" altLang="en-US" b="1">
              <a:latin typeface="楷体_GB2312" pitchFamily="49" charset="-122"/>
              <a:ea typeface="楷体_GB2312" pitchFamily="49" charset="-122"/>
            </a:endParaRPr>
          </a:p>
        </p:txBody>
      </p:sp>
      <p:sp>
        <p:nvSpPr>
          <p:cNvPr id="9230" name="Text Box 26"/>
          <p:cNvSpPr/>
          <p:nvPr/>
        </p:nvSpPr>
        <p:spPr bwMode="gray">
          <a:xfrm>
            <a:off x="6588125" y="3284538"/>
            <a:ext cx="2176462" cy="822325"/>
          </a:xfrm>
          <a:prstGeom prst="rect">
            <a:avLst/>
          </a:prstGeom>
          <a:noFill/>
          <a:ln>
            <a:noFill/>
            <a:miter lim="800000"/>
          </a:ln>
          <a:effectLst>
            <a:prstShdw prst="shdw12" dist="76200" dir="10800000">
              <a:schemeClr val="bg2">
                <a:alpha val="50000"/>
              </a:schemeClr>
            </a:prstShdw>
          </a:effectLst>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en-US" altLang="zh-CN" b="1">
                <a:solidFill>
                  <a:srgbClr val="CC3300"/>
                </a:solidFill>
                <a:latin typeface="楷体_GB2312" pitchFamily="49" charset="-122"/>
                <a:ea typeface="楷体_GB2312" pitchFamily="49" charset="-122"/>
                <a:hlinkClick r:id="rId5" invalidUrl="" action="ppaction://hlinksldjump" tgtFrame="" tooltip=""/>
              </a:rPr>
              <a:t>4</a:t>
            </a:r>
            <a:r>
              <a:rPr kumimoji="0" lang="zh-CN" altLang="en-US" b="1">
                <a:solidFill>
                  <a:srgbClr val="CC3300"/>
                </a:solidFill>
                <a:latin typeface="楷体_GB2312" pitchFamily="49" charset="-122"/>
                <a:ea typeface="楷体_GB2312" pitchFamily="49" charset="-122"/>
                <a:hlinkClick r:id="rId5" invalidUrl="" action="ppaction://hlinksldjump" tgtFrame="" tooltip=""/>
              </a:rPr>
              <a:t>、选择和实施</a:t>
            </a:r>
            <a:endParaRPr kumimoji="0" lang="zh-CN" altLang="en-US" b="1">
              <a:solidFill>
                <a:srgbClr val="CC3300"/>
              </a:solidFill>
              <a:latin typeface="楷体_GB2312" pitchFamily="49" charset="-122"/>
              <a:ea typeface="楷体_GB2312" pitchFamily="49" charset="-122"/>
              <a:hlinkClick r:id="rId5" invalidUrl="" action="ppaction://hlinksldjump" tgtFrame="" tooltip=""/>
            </a:endParaRPr>
          </a:p>
          <a:p>
            <a:pPr marL="0" lvl="0" indent="0" algn="ctr"/>
            <a:r>
              <a:rPr kumimoji="0" lang="zh-CN" altLang="en-US" b="1">
                <a:solidFill>
                  <a:srgbClr val="CC3300"/>
                </a:solidFill>
                <a:latin typeface="楷体_GB2312" pitchFamily="49" charset="-122"/>
                <a:ea typeface="楷体_GB2312" pitchFamily="49" charset="-122"/>
                <a:hlinkClick r:id="rId5" invalidUrl="" action="ppaction://hlinksldjump" tgtFrame="" tooltip=""/>
              </a:rPr>
              <a:t>绩效改进方案</a:t>
            </a:r>
            <a:endParaRPr kumimoji="0" lang="zh-CN" altLang="en-US" b="1">
              <a:solidFill>
                <a:srgbClr val="CC3300"/>
              </a:solidFill>
              <a:latin typeface="楷体_GB2312" pitchFamily="49" charset="-122"/>
              <a:ea typeface="楷体_GB2312" pitchFamily="49" charset="-122"/>
            </a:endParaRPr>
          </a:p>
        </p:txBody>
      </p:sp>
      <p:sp>
        <p:nvSpPr>
          <p:cNvPr id="9231" name="Text Box 27"/>
          <p:cNvSpPr/>
          <p:nvPr/>
        </p:nvSpPr>
        <p:spPr bwMode="gray">
          <a:xfrm>
            <a:off x="1077912" y="1766888"/>
            <a:ext cx="1870075" cy="822325"/>
          </a:xfrm>
          <a:prstGeom prst="rect">
            <a:avLst/>
          </a:prstGeom>
          <a:noFill/>
          <a:ln>
            <a:noFill/>
            <a:miter lim="800000"/>
          </a:ln>
          <a:effectLst>
            <a:prstShdw prst="shdw12" dist="76200" dir="10800000">
              <a:schemeClr val="bg2">
                <a:alpha val="50000"/>
              </a:schemeClr>
            </a:prstShdw>
          </a:effectLst>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en-US" altLang="zh-CN" b="1">
                <a:solidFill>
                  <a:srgbClr val="660066"/>
                </a:solidFill>
                <a:latin typeface="楷体_GB2312" pitchFamily="49" charset="-122"/>
                <a:ea typeface="楷体_GB2312" pitchFamily="49" charset="-122"/>
                <a:hlinkClick r:id="rId6" invalidUrl="" action="ppaction://hlinksldjump" tgtFrame="" tooltip=""/>
              </a:rPr>
              <a:t>1</a:t>
            </a:r>
            <a:r>
              <a:rPr kumimoji="0" lang="zh-CN" altLang="en-US" b="1">
                <a:solidFill>
                  <a:srgbClr val="660066"/>
                </a:solidFill>
                <a:latin typeface="楷体_GB2312" pitchFamily="49" charset="-122"/>
                <a:ea typeface="楷体_GB2312" pitchFamily="49" charset="-122"/>
                <a:hlinkClick r:id="rId6" invalidUrl="" action="ppaction://hlinksldjump" tgtFrame="" tooltip=""/>
              </a:rPr>
              <a:t>、</a:t>
            </a:r>
            <a:r>
              <a:rPr kumimoji="0" lang="zh-CN" altLang="en-US" b="1">
                <a:solidFill>
                  <a:srgbClr val="660066"/>
                </a:solidFill>
                <a:latin typeface="Verdana" pitchFamily="34" charset="0"/>
                <a:ea typeface="楷体_GB2312" pitchFamily="49" charset="-122"/>
                <a:hlinkClick r:id="rId6" invalidUrl="" action="ppaction://hlinksldjump" tgtFrame="" tooltip=""/>
              </a:rPr>
              <a:t>绩效诊断</a:t>
            </a:r>
            <a:endParaRPr kumimoji="0" lang="zh-CN" altLang="en-US" b="1">
              <a:solidFill>
                <a:srgbClr val="660066"/>
              </a:solidFill>
              <a:latin typeface="Verdana" pitchFamily="34" charset="0"/>
              <a:ea typeface="楷体_GB2312" pitchFamily="49" charset="-122"/>
              <a:hlinkClick r:id="rId6" invalidUrl="" action="ppaction://hlinksldjump" tgtFrame="" tooltip=""/>
            </a:endParaRPr>
          </a:p>
          <a:p>
            <a:pPr marL="0" lvl="0" indent="0" algn="ctr"/>
            <a:r>
              <a:rPr kumimoji="0" lang="zh-CN" altLang="en-US" b="1">
                <a:solidFill>
                  <a:srgbClr val="660066"/>
                </a:solidFill>
                <a:latin typeface="Verdana" pitchFamily="34" charset="0"/>
                <a:ea typeface="楷体_GB2312" pitchFamily="49" charset="-122"/>
                <a:hlinkClick r:id="rId6" invalidUrl="" action="ppaction://hlinksldjump" tgtFrame="" tooltip=""/>
              </a:rPr>
              <a:t>与分析</a:t>
            </a:r>
            <a:endParaRPr kumimoji="0" lang="zh-CN" altLang="en-US" b="1">
              <a:solidFill>
                <a:srgbClr val="660066"/>
              </a:solidFill>
              <a:latin typeface="Verdana" pitchFamily="34" charset="0"/>
              <a:ea typeface="楷体_GB2312" pitchFamily="49" charset="-122"/>
            </a:endParaRPr>
          </a:p>
        </p:txBody>
      </p:sp>
      <p:sp>
        <p:nvSpPr>
          <p:cNvPr id="9232" name="Text Box 28"/>
          <p:cNvSpPr/>
          <p:nvPr/>
        </p:nvSpPr>
        <p:spPr bwMode="gray">
          <a:xfrm>
            <a:off x="6264275" y="1792288"/>
            <a:ext cx="1870075" cy="822325"/>
          </a:xfrm>
          <a:prstGeom prst="rect">
            <a:avLst/>
          </a:prstGeom>
          <a:noFill/>
          <a:ln>
            <a:noFill/>
            <a:miter lim="800000"/>
          </a:ln>
          <a:effectLst>
            <a:prstShdw prst="shdw12" dist="76200" dir="10800000">
              <a:schemeClr val="bg2">
                <a:alpha val="50000"/>
              </a:schemeClr>
            </a:prstShdw>
          </a:effectLst>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en-US" altLang="zh-CN" b="1">
                <a:solidFill>
                  <a:srgbClr val="003300"/>
                </a:solidFill>
                <a:latin typeface="楷体_GB2312" pitchFamily="49" charset="-122"/>
                <a:ea typeface="楷体_GB2312" pitchFamily="49" charset="-122"/>
                <a:hlinkClick r:id="rId7" invalidUrl="" action="ppaction://hlinksldjump" tgtFrame="" tooltip=""/>
              </a:rPr>
              <a:t>2</a:t>
            </a:r>
            <a:r>
              <a:rPr kumimoji="0" lang="zh-CN" altLang="en-US" b="1">
                <a:solidFill>
                  <a:srgbClr val="003300"/>
                </a:solidFill>
                <a:latin typeface="楷体_GB2312" pitchFamily="49" charset="-122"/>
                <a:ea typeface="楷体_GB2312" pitchFamily="49" charset="-122"/>
                <a:hlinkClick r:id="rId7" invalidUrl="" action="ppaction://hlinksldjump" tgtFrame="" tooltip=""/>
              </a:rPr>
              <a:t>、</a:t>
            </a:r>
            <a:r>
              <a:rPr kumimoji="0" lang="zh-CN" altLang="en-US" b="1">
                <a:solidFill>
                  <a:srgbClr val="003300"/>
                </a:solidFill>
                <a:latin typeface="Verdana" pitchFamily="34" charset="0"/>
                <a:ea typeface="楷体_GB2312" pitchFamily="49" charset="-122"/>
                <a:hlinkClick r:id="rId7" invalidUrl="" action="ppaction://hlinksldjump" tgtFrame="" tooltip=""/>
              </a:rPr>
              <a:t>组建绩效</a:t>
            </a:r>
            <a:endParaRPr kumimoji="0" lang="zh-CN" altLang="en-US" b="1">
              <a:solidFill>
                <a:srgbClr val="003300"/>
              </a:solidFill>
              <a:latin typeface="Verdana" pitchFamily="34" charset="0"/>
              <a:ea typeface="楷体_GB2312" pitchFamily="49" charset="-122"/>
              <a:hlinkClick r:id="rId7" invalidUrl="" action="ppaction://hlinksldjump" tgtFrame="" tooltip=""/>
            </a:endParaRPr>
          </a:p>
          <a:p>
            <a:pPr marL="0" lvl="0" indent="0" algn="ctr"/>
            <a:r>
              <a:rPr kumimoji="0" lang="zh-CN" altLang="en-US" b="1">
                <a:solidFill>
                  <a:srgbClr val="003300"/>
                </a:solidFill>
                <a:latin typeface="Verdana" pitchFamily="34" charset="0"/>
                <a:ea typeface="楷体_GB2312" pitchFamily="49" charset="-122"/>
                <a:hlinkClick r:id="rId7" invalidUrl="" action="ppaction://hlinksldjump" tgtFrame="" tooltip=""/>
              </a:rPr>
              <a:t>改进部门</a:t>
            </a:r>
            <a:endParaRPr kumimoji="0" lang="zh-CN" altLang="en-US" b="1">
              <a:solidFill>
                <a:srgbClr val="003300"/>
              </a:solidFill>
              <a:latin typeface="Verdana" pitchFamily="34" charset="0"/>
              <a:ea typeface="楷体_GB2312" pitchFamily="49" charset="-122"/>
            </a:endParaRPr>
          </a:p>
        </p:txBody>
      </p:sp>
      <p:sp>
        <p:nvSpPr>
          <p:cNvPr id="9233" name="Text Box 29"/>
          <p:cNvSpPr/>
          <p:nvPr/>
        </p:nvSpPr>
        <p:spPr bwMode="gray">
          <a:xfrm>
            <a:off x="4067175" y="3417888"/>
            <a:ext cx="1017588" cy="579438"/>
          </a:xfrm>
          <a:prstGeom prst="rect">
            <a:avLst/>
          </a:prstGeom>
          <a:noFill/>
          <a:ln>
            <a:noFill/>
            <a:miter lim="800000"/>
          </a:ln>
          <a:effectLst>
            <a:prstShdw prst="shdw12" dist="76200" dir="10800000">
              <a:schemeClr val="bg2">
                <a:alpha val="50000"/>
              </a:schemeClr>
            </a:prstShdw>
          </a:effectLst>
        </p:spPr>
        <p:txBody>
          <a:bodyPr wrap="none">
            <a:sp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lvl="0" indent="0" algn="ctr"/>
            <a:r>
              <a:rPr kumimoji="0" lang="en-US" altLang="ko-KR" sz="3200" b="1">
                <a:solidFill>
                  <a:schemeClr val="bg1"/>
                </a:solidFill>
                <a:latin typeface="Arial"/>
                <a:ea typeface="Gulim" pitchFamily="34" charset="-127"/>
              </a:rPr>
              <a:t>Title</a:t>
            </a:r>
            <a:endParaRPr kumimoji="0" lang="en-US" altLang="ko-KR" sz="3200" b="1">
              <a:solidFill>
                <a:schemeClr val="bg1"/>
              </a:solidFill>
              <a:latin typeface="Arial"/>
              <a:ea typeface="Gulim" pitchFamily="34" charset="-127"/>
            </a:endParaRPr>
          </a:p>
        </p:txBody>
      </p:sp>
      <p:sp>
        <p:nvSpPr>
          <p:cNvPr id="9234" name="Oval 30"/>
          <p:cNvSpPr/>
          <p:nvPr/>
        </p:nvSpPr>
        <p:spPr bwMode="gray">
          <a:xfrm>
            <a:off x="2555875" y="3498850"/>
            <a:ext cx="358775" cy="360362"/>
          </a:xfrm>
          <a:prstGeom prst="ellipse">
            <a:avLst/>
          </a:prstGeom>
          <a:gradFill rotWithShape="1">
            <a:gsLst>
              <a:gs pos="0">
                <a:schemeClr val="accent1"/>
              </a:gs>
              <a:gs pos="100000">
                <a:srgbClr val="536F53"/>
              </a:gs>
            </a:gsLst>
            <a:path path="shape">
              <a:fillToRect l="50000" t="50000" r="50000" b="50000"/>
            </a:path>
          </a:gradFill>
          <a:ln w="0">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9235" name="Oval 31"/>
          <p:cNvSpPr/>
          <p:nvPr/>
        </p:nvSpPr>
        <p:spPr bwMode="gray">
          <a:xfrm>
            <a:off x="3132138" y="1978025"/>
            <a:ext cx="358775" cy="360362"/>
          </a:xfrm>
          <a:prstGeom prst="ellipse">
            <a:avLst/>
          </a:prstGeom>
          <a:gradFill rotWithShape="1">
            <a:gsLst>
              <a:gs pos="0">
                <a:schemeClr val="accent1"/>
              </a:gs>
              <a:gs pos="100000">
                <a:srgbClr val="536F53"/>
              </a:gs>
            </a:gsLst>
            <a:path path="shape">
              <a:fillToRect l="50000" t="50000" r="50000" b="50000"/>
            </a:path>
          </a:gradFill>
          <a:ln w="0">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9236" name="Oval 32"/>
          <p:cNvSpPr/>
          <p:nvPr/>
        </p:nvSpPr>
        <p:spPr bwMode="gray">
          <a:xfrm>
            <a:off x="5651500" y="2049462"/>
            <a:ext cx="358775" cy="360362"/>
          </a:xfrm>
          <a:prstGeom prst="ellipse">
            <a:avLst/>
          </a:prstGeom>
          <a:gradFill rotWithShape="1">
            <a:gsLst>
              <a:gs pos="0">
                <a:schemeClr val="accent1"/>
              </a:gs>
              <a:gs pos="100000">
                <a:srgbClr val="536F53"/>
              </a:gs>
            </a:gsLst>
            <a:path path="shape">
              <a:fillToRect l="50000" t="50000" r="50000" b="50000"/>
            </a:path>
          </a:gradFill>
          <a:ln w="0">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9237" name="Oval 33"/>
          <p:cNvSpPr/>
          <p:nvPr/>
        </p:nvSpPr>
        <p:spPr bwMode="gray">
          <a:xfrm>
            <a:off x="6300788" y="3417888"/>
            <a:ext cx="358775" cy="360362"/>
          </a:xfrm>
          <a:prstGeom prst="ellipse">
            <a:avLst/>
          </a:prstGeom>
          <a:gradFill rotWithShape="1">
            <a:gsLst>
              <a:gs pos="0">
                <a:schemeClr val="accent1"/>
              </a:gs>
              <a:gs pos="100000">
                <a:srgbClr val="536F53"/>
              </a:gs>
            </a:gsLst>
            <a:path path="shape">
              <a:fillToRect l="50000" t="50000" r="50000" b="50000"/>
            </a:path>
          </a:gradFill>
          <a:ln w="0">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9238" name="Oval 34"/>
          <p:cNvSpPr/>
          <p:nvPr/>
        </p:nvSpPr>
        <p:spPr bwMode="gray">
          <a:xfrm>
            <a:off x="5580062" y="4857750"/>
            <a:ext cx="358775" cy="360362"/>
          </a:xfrm>
          <a:prstGeom prst="ellipse">
            <a:avLst/>
          </a:prstGeom>
          <a:gradFill rotWithShape="1">
            <a:gsLst>
              <a:gs pos="0">
                <a:schemeClr val="accent1"/>
              </a:gs>
              <a:gs pos="100000">
                <a:srgbClr val="536F53"/>
              </a:gs>
            </a:gsLst>
            <a:path path="shape">
              <a:fillToRect l="50000" t="50000" r="50000" b="50000"/>
            </a:path>
          </a:gradFill>
          <a:ln w="0">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
        <p:nvSpPr>
          <p:cNvPr id="9239" name="Oval 35"/>
          <p:cNvSpPr/>
          <p:nvPr/>
        </p:nvSpPr>
        <p:spPr bwMode="gray">
          <a:xfrm>
            <a:off x="3348038" y="5002212"/>
            <a:ext cx="358775" cy="360362"/>
          </a:xfrm>
          <a:prstGeom prst="ellipse">
            <a:avLst/>
          </a:prstGeom>
          <a:gradFill rotWithShape="1">
            <a:gsLst>
              <a:gs pos="0">
                <a:schemeClr val="accent1"/>
              </a:gs>
              <a:gs pos="100000">
                <a:srgbClr val="536F53"/>
              </a:gs>
            </a:gsLst>
            <a:path path="shape">
              <a:fillToRect l="50000" t="50000" r="50000" b="50000"/>
            </a:path>
          </a:gradFill>
          <a:ln w="0">
            <a:noFill/>
            <a:miter lim="800000"/>
          </a:ln>
        </p:spPr>
        <p:txBody>
          <a:bodyPr wrap="none" anchor="ctr" anchorCtr="0">
            <a:noAutofit/>
          </a:bodyPr>
          <a:lstStyle>
            <a:lvl1pPr marL="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1pPr>
            <a:lvl2pPr marL="4572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2pPr>
            <a:lvl3pPr marL="9144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3pPr>
            <a:lvl4pPr marL="13716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4pPr>
            <a:lvl5pPr marL="1828800" indent="0" algn="l" defTabSz="914400" rtl="0" eaLnBrk="0" fontAlgn="base" hangingPunct="0">
              <a:lnSpc>
                <a:spcPct val="100000"/>
              </a:lnSpc>
              <a:spcBef>
                <a:spcPct val="0"/>
              </a:spcBef>
              <a:spcAft>
                <a:spcPct val="0"/>
              </a:spcAft>
              <a:buClrTx/>
              <a:buSzTx/>
              <a:buFontTx/>
              <a:buNone/>
              <a:defRPr kumimoji="1" lang="en-US" altLang="en-US" sz="2400" b="0" i="0" u="none">
                <a:solidFill>
                  <a:schemeClr val="tx1"/>
                </a:solidFill>
                <a:latin typeface="Times New Roman" pitchFamily="18" charset="0"/>
                <a:ea typeface="宋体" pitchFamily="2" charset="-122"/>
              </a:defRPr>
            </a:lvl5pPr>
          </a:lstStyle>
          <a:p>
            <a:pPr marL="0" marR="0" lvl="0" indent="0" eaLnBrk="1" hangingPunct="1"/>
            <a:endParaRPr lang="zh-CN" altLang="en-US"/>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10242" name="灯片编号占位符 6"/>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E1484D42-9356-47B4-A30D-0AB1FEBC3C86}" type="slidenum">
              <a:rPr kumimoji="0" lang="zh-CN" altLang="en-US" sz="2600" b="1">
                <a:solidFill>
                  <a:schemeClr val="bg1"/>
                </a:solidFill>
                <a:latin typeface="Arial"/>
              </a:rPr>
              <a:t>8</a:t>
            </a:fld>
            <a:endParaRPr kumimoji="0" lang="en-US" altLang="zh-CN" sz="2600" b="1">
              <a:solidFill>
                <a:schemeClr val="bg1"/>
              </a:solidFill>
              <a:latin typeface="Arial"/>
            </a:endParaRPr>
          </a:p>
        </p:txBody>
      </p:sp>
      <p:sp>
        <p:nvSpPr>
          <p:cNvPr id="10243"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绩效诊断与分析</a:t>
            </a:r>
            <a:endParaRPr lang="zh-CN" altLang="en-US"/>
          </a:p>
        </p:txBody>
      </p:sp>
      <p:sp>
        <p:nvSpPr>
          <p:cNvPr id="10244" name="Rectangle 3"/>
          <p:cNvSpPr/>
          <p:nvPr>
            <p:ph type="body" sz="half" idx="4294967295"/>
          </p:nvPr>
        </p:nvSpPr>
        <p:spPr>
          <a:xfrm>
            <a:off x="914400" y="1752600"/>
            <a:ext cx="7905750" cy="441325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400" b="0" i="0" u="none">
                <a:solidFill>
                  <a:schemeClr val="tx1"/>
                </a:solidFill>
                <a:latin typeface="Arial"/>
                <a:ea typeface="宋体" pitchFamily="2" charset="-122"/>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000" b="0" i="0" u="none">
                <a:solidFill>
                  <a:schemeClr val="tx1"/>
                </a:solidFill>
                <a:latin typeface="Arial"/>
                <a:ea typeface="宋体" pitchFamily="2" charset="-122"/>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1800" b="0" i="0" u="none">
                <a:solidFill>
                  <a:schemeClr val="tx1"/>
                </a:solidFill>
                <a:latin typeface="Arial"/>
                <a:ea typeface="宋体" pitchFamily="2" charset="-122"/>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600" b="0" i="0" u="none">
                <a:solidFill>
                  <a:schemeClr val="tx1"/>
                </a:solidFill>
                <a:latin typeface="Arial"/>
                <a:ea typeface="宋体" pitchFamily="2" charset="-122"/>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600" b="0" i="0" u="none">
                <a:solidFill>
                  <a:schemeClr val="tx1"/>
                </a:solidFill>
                <a:latin typeface="Arial"/>
                <a:ea typeface="宋体" pitchFamily="2" charset="-122"/>
              </a:defRPr>
            </a:lvl5pPr>
          </a:lstStyle>
          <a:p>
            <a:pPr lvl="0" eaLnBrk="1" hangingPunct="1">
              <a:lnSpc>
                <a:spcPct val="125000"/>
              </a:lnSpc>
            </a:pPr>
            <a:r>
              <a:rPr lang="zh-CN" altLang="en-US" b="1">
                <a:ea typeface="楷体_GB2312" pitchFamily="49" charset="-122"/>
              </a:rPr>
              <a:t>通过分析考核结果，找出关键绩效问题和不良绩效员工。关键绩效问题是通过对比实际的绩效状态与期望的绩效状态之间的差距而得出来的。不负责的员工可定义为不良绩效员工。</a:t>
            </a:r>
            <a:endParaRPr lang="zh-CN" altLang="en-US" b="1">
              <a:ea typeface="楷体_GB2312" pitchFamily="49" charset="-122"/>
            </a:endParaRPr>
          </a:p>
          <a:p>
            <a:pPr lvl="0" eaLnBrk="1" hangingPunct="1">
              <a:lnSpc>
                <a:spcPct val="125000"/>
              </a:lnSpc>
            </a:pPr>
            <a:r>
              <a:rPr lang="zh-CN" altLang="en-US" b="1">
                <a:ea typeface="楷体_GB2312" pitchFamily="49" charset="-122"/>
              </a:rPr>
              <a:t>针对关键绩效问题，考虑企业现有资源和绩效责任主体，大致确定绩效改进方向和重点，为绩效改进方案的制定做好准备。</a:t>
            </a:r>
            <a:endParaRPr lang="zh-CN" altLang="en-US" b="1">
              <a:ea typeface="楷体_GB2312" pitchFamily="49" charset="-122"/>
            </a:endParaRPr>
          </a:p>
        </p:txBody>
      </p:sp>
      <p:pic>
        <p:nvPicPr>
          <p:cNvPr id="10245" name="Picture 12" descr="1116281971855">
            <a:hlinkClick r:id="rId3" invalidUrl="" action="ppaction://hlinksldjump" tgtFrame="" tooltip=""/>
          </p:cNvPr>
          <p:cNvPicPr/>
          <p:nvPr/>
        </p:nvPicPr>
        <p:blipFill>
          <a:blip r:embed="rId2"/>
          <a:stretch>
            <a:fillRect/>
          </a:stretch>
        </p:blipFill>
        <p:spPr>
          <a:xfrm>
            <a:off x="6804025" y="5229225"/>
            <a:ext cx="1684338" cy="1263650"/>
          </a:xfrm>
          <a:prstGeom prst="rect">
            <a:avLst/>
          </a:prstGeom>
          <a:noFill/>
          <a:ln>
            <a:noFill/>
            <a:miter lim="800000"/>
          </a:ln>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
    <p:spTree>
      <p:nvGrpSpPr>
        <p:cNvPr id="1" name=""/>
        <p:cNvGrpSpPr/>
        <p:nvPr/>
      </p:nvGrpSpPr>
      <p:grpSpPr/>
      <p:sp>
        <p:nvSpPr>
          <p:cNvPr id="11266" name="灯片编号占位符 5"/>
          <p:cNvSpPr txBox="1">
            <a:spLocks noGrp="1"/>
          </p:cNvSpPr>
          <p:nvPr>
            <p:ph type="sldNum"/>
          </p:nvPr>
        </p:nvSpPr>
        <p:spPr bwMode="auto">
          <a:xfrm>
            <a:off x="84138" y="6343650"/>
            <a:ext cx="587375" cy="488950"/>
          </a:xfrm>
          <a:prstGeom prst="rect">
            <a:avLst/>
          </a:prstGeom>
          <a:noFill/>
          <a:ln>
            <a:miter lim="800000"/>
          </a:ln>
        </p:spPr>
        <p:txBody>
          <a:bodyPr numCol="1" anchor="b" anchorCtr="1" compatLnSpc="1">
            <a:prstTxWarp prst="textNoShape">
              <a:avLst/>
            </a:prstTxWarp>
            <a:spAutoFit/>
          </a:bodyPr>
          <a:lstStyle>
            <a:defPPr>
              <a:defRPr lang="zh-CN"/>
            </a:defPPr>
            <a:lvl1pPr marL="0" indent="0" algn="l" defTabSz="914400"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1pPr>
            <a:lvl2pPr marL="742950" indent="-28575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2pPr>
            <a:lvl3pPr marL="11430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3pPr>
            <a:lvl4pPr marL="16002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4pPr>
            <a:lvl5pPr marL="2057400" indent="-228600" algn="l" rtl="0" eaLnBrk="1" fontAlgn="base" latinLnBrk="0" hangingPunct="1">
              <a:lnSpc>
                <a:spcPct val="100000"/>
              </a:lnSpc>
              <a:spcBef>
                <a:spcPct val="0"/>
              </a:spcBef>
              <a:spcAft>
                <a:spcPct val="0"/>
              </a:spcAft>
              <a:buClrTx/>
              <a:buSzTx/>
              <a:buFontTx/>
              <a:buNone/>
              <a:defRPr kumimoji="0" lang="en-US" altLang="en-US" sz="1800" b="0" i="0" u="none" kern="1200">
                <a:solidFill>
                  <a:schemeClr val="tx1"/>
                </a:solidFill>
                <a:latin typeface="+mn-lt"/>
                <a:ea typeface="+mn-ea"/>
                <a:cs typeface="+mn-cs"/>
              </a:defRPr>
            </a:lvl5pPr>
            <a:lvl6pPr marL="2286000" algn="l" defTabSz="914400" rtl="0" eaLnBrk="1" latinLnBrk="0" hangingPunct="1">
              <a:defRPr lang="en-US" altLang="en-US" sz="1800" kern="1200">
                <a:solidFill>
                  <a:schemeClr val="tx1"/>
                </a:solidFill>
                <a:latin typeface="+mn-lt"/>
                <a:ea typeface="+mn-ea"/>
                <a:cs typeface="+mn-cs"/>
              </a:defRPr>
            </a:lvl6pPr>
            <a:lvl7pPr marL="2743200" algn="l" defTabSz="914400" rtl="0" eaLnBrk="1" latinLnBrk="0" hangingPunct="1">
              <a:defRPr lang="en-US" altLang="en-US" sz="1800" kern="1200">
                <a:solidFill>
                  <a:schemeClr val="tx1"/>
                </a:solidFill>
                <a:latin typeface="+mn-lt"/>
                <a:ea typeface="+mn-ea"/>
                <a:cs typeface="+mn-cs"/>
              </a:defRPr>
            </a:lvl7pPr>
            <a:lvl8pPr marL="3200400" algn="l" defTabSz="914400" rtl="0" eaLnBrk="1" latinLnBrk="0" hangingPunct="1">
              <a:defRPr lang="en-US" altLang="en-US" sz="1800" kern="1200">
                <a:solidFill>
                  <a:schemeClr val="tx1"/>
                </a:solidFill>
                <a:latin typeface="+mn-lt"/>
                <a:ea typeface="+mn-ea"/>
                <a:cs typeface="+mn-cs"/>
              </a:defRPr>
            </a:lvl8pPr>
            <a:lvl9pPr marL="3657600" algn="l" defTabSz="914400" rtl="0" eaLnBrk="1" latinLnBrk="0" hangingPunct="1">
              <a:defRPr lang="en-US" altLang="en-US" sz="1800" kern="1200">
                <a:solidFill>
                  <a:schemeClr val="tx1"/>
                </a:solidFill>
                <a:latin typeface="+mn-lt"/>
                <a:ea typeface="+mn-ea"/>
                <a:cs typeface="+mn-cs"/>
              </a:defRPr>
            </a:lvl9pPr>
          </a:lstStyle>
          <a:p>
            <a:pPr marL="0" marR="0" lvl="0" indent="0" eaLnBrk="1" hangingPunct="1"/>
            <a:fld id="{5AB9CA17-55D9-4CDB-9EC3-60EA2E23FD44}" type="slidenum">
              <a:rPr kumimoji="0" lang="zh-CN" altLang="en-US" sz="2600" b="1">
                <a:solidFill>
                  <a:schemeClr val="bg1"/>
                </a:solidFill>
                <a:latin typeface="Arial"/>
              </a:rPr>
              <a:t>9</a:t>
            </a:fld>
            <a:endParaRPr kumimoji="0" lang="en-US" altLang="zh-CN" sz="2600" b="1">
              <a:solidFill>
                <a:schemeClr val="bg1"/>
              </a:solidFill>
              <a:latin typeface="Arial"/>
            </a:endParaRPr>
          </a:p>
        </p:txBody>
      </p:sp>
      <p:sp>
        <p:nvSpPr>
          <p:cNvPr id="11267" name="Rectangle 2"/>
          <p:cNvSpPr/>
          <p:nvPr>
            <p:ph type="title" idx="4294967295"/>
          </p:nvPr>
        </p:nvSpPr>
        <p:spPr>
          <a:xfrm>
            <a:off x="838200" y="457200"/>
            <a:ext cx="6705600" cy="1143000"/>
          </a:xfrm>
          <a:prstGeom prst="rect">
            <a:avLst/>
          </a:prstGeom>
          <a:noFill/>
          <a:ln>
            <a:miter lim="800000"/>
          </a:ln>
        </p:spPr>
        <p:txBody>
          <a:bodyPr vert="horz" wrap="square" lIns="91440" tIns="45720" rIns="91440" bIns="45720" anchor="b" anchorCtr="0">
            <a:noAutofit/>
          </a:bodyPr>
          <a:lstStyle>
            <a:lvl1pPr marL="0" indent="0" algn="l" defTabSz="914400" rtl="0" eaLnBrk="0" fontAlgn="base" hangingPunct="0">
              <a:lnSpc>
                <a:spcPct val="90000"/>
              </a:lnSpc>
              <a:spcBef>
                <a:spcPct val="0"/>
              </a:spcBef>
              <a:spcAft>
                <a:spcPct val="0"/>
              </a:spcAft>
              <a:buClrTx/>
              <a:buSzTx/>
              <a:buFontTx/>
              <a:buNone/>
              <a:defRPr kumimoji="1" lang="en-US" altLang="en-US" sz="3600" b="1" i="0" u="none">
                <a:solidFill>
                  <a:schemeClr val="tx2"/>
                </a:solidFill>
                <a:latin typeface="+mj-lt"/>
                <a:ea typeface="+mj-ea"/>
                <a:cs typeface="+mj-cs"/>
              </a:defRPr>
            </a:lvl1pPr>
            <a:lvl2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2pPr>
            <a:lvl3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3pPr>
            <a:lvl4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4pPr>
            <a:lvl5pPr algn="l" rtl="0" eaLnBrk="0" fontAlgn="base" hangingPunct="0">
              <a:lnSpc>
                <a:spcPct val="90000"/>
              </a:lnSpc>
              <a:spcBef>
                <a:spcPct val="0"/>
              </a:spcBef>
              <a:spcAft>
                <a:spcPct val="0"/>
              </a:spcAft>
              <a:defRPr kumimoji="1" lang="en-US" altLang="en-US" sz="3600" b="1">
                <a:solidFill>
                  <a:schemeClr val="tx2"/>
                </a:solidFill>
                <a:latin typeface="Arial"/>
                <a:ea typeface="宋体" pitchFamily="2" charset="-122"/>
              </a:defRPr>
            </a:lvl5pPr>
            <a:lvl6pPr marL="4572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6pPr>
            <a:lvl7pPr marL="9144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7pPr>
            <a:lvl8pPr marL="13716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8pPr>
            <a:lvl9pPr marL="1828800" algn="l" rtl="0" fontAlgn="base">
              <a:lnSpc>
                <a:spcPct val="90000"/>
              </a:lnSpc>
              <a:spcBef>
                <a:spcPct val="0"/>
              </a:spcBef>
              <a:spcAft>
                <a:spcPct val="0"/>
              </a:spcAft>
              <a:defRPr kumimoji="1" lang="en-US" altLang="en-US" sz="3600" b="1">
                <a:solidFill>
                  <a:schemeClr val="tx2"/>
                </a:solidFill>
                <a:latin typeface="Arial"/>
                <a:ea typeface="宋体" pitchFamily="2" charset="-122"/>
              </a:defRPr>
            </a:lvl9pPr>
          </a:lstStyle>
          <a:p>
            <a:pPr lvl="0" eaLnBrk="1" hangingPunct="1"/>
            <a:r>
              <a:rPr lang="zh-CN" altLang="en-US"/>
              <a:t>组建绩效改进部门</a:t>
            </a:r>
            <a:endParaRPr lang="zh-CN" altLang="en-US"/>
          </a:p>
        </p:txBody>
      </p:sp>
      <p:sp>
        <p:nvSpPr>
          <p:cNvPr id="11268" name="Rectangle 3"/>
          <p:cNvSpPr/>
          <p:nvPr>
            <p:ph type="body" idx="4294967295"/>
          </p:nvPr>
        </p:nvSpPr>
        <p:spPr>
          <a:xfrm>
            <a:off x="914400" y="1752600"/>
            <a:ext cx="8001000" cy="4343400"/>
          </a:xfrm>
          <a:prstGeom prst="rect">
            <a:avLst/>
          </a:prstGeom>
          <a:noFill/>
          <a:ln>
            <a:miter lim="800000"/>
          </a:ln>
        </p:spPr>
        <p:txBody>
          <a:bodyPr vert="horz" wrap="square" lIns="91440" tIns="45720" rIns="91440" bIns="45720" anchor="t" anchorCtr="0">
            <a:noAutofit/>
          </a:bodyPr>
          <a:lstStyle>
            <a:lvl1pPr marL="342900" indent="-3429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800" b="0" i="0" u="none">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
                <a:schemeClr val="tx1"/>
              </a:buClr>
              <a:buSzPct val="75000"/>
              <a:buFontTx/>
              <a:buChar char="–"/>
              <a:defRPr kumimoji="1" lang="en-US" altLang="en-US" sz="2400" b="0" i="0" u="none">
                <a:solidFill>
                  <a:schemeClr val="tx1"/>
                </a:solidFill>
                <a:latin typeface="+mn-lt"/>
                <a:ea typeface="+mn-ea"/>
              </a:defRPr>
            </a:lvl2pPr>
            <a:lvl3pPr marL="1143000" indent="-228600" algn="l" defTabSz="914400" rtl="0" eaLnBrk="0" fontAlgn="base" hangingPunct="0">
              <a:lnSpc>
                <a:spcPct val="100000"/>
              </a:lnSpc>
              <a:spcBef>
                <a:spcPct val="20000"/>
              </a:spcBef>
              <a:spcAft>
                <a:spcPct val="0"/>
              </a:spcAft>
              <a:buClr>
                <a:schemeClr val="tx1"/>
              </a:buClr>
              <a:buSzPct val="75000"/>
              <a:buFont typeface="Wingdings" pitchFamily="2" charset="2"/>
              <a:buChar char="l"/>
              <a:defRPr kumimoji="1" lang="en-US" altLang="en-US" sz="2000" b="0" i="0" u="none">
                <a:solidFill>
                  <a:schemeClr val="tx1"/>
                </a:solidFill>
                <a:latin typeface="+mn-lt"/>
                <a:ea typeface="+mn-ea"/>
              </a:defRPr>
            </a:lvl3pPr>
            <a:lvl4pPr marL="1600200" indent="-228600" algn="l" defTabSz="914400" rtl="0" eaLnBrk="0" fontAlgn="base" hangingPunct="0">
              <a:lnSpc>
                <a:spcPct val="100000"/>
              </a:lnSpc>
              <a:spcBef>
                <a:spcPct val="20000"/>
              </a:spcBef>
              <a:spcAft>
                <a:spcPct val="0"/>
              </a:spcAft>
              <a:buClr>
                <a:schemeClr val="tx1"/>
              </a:buClr>
              <a:buSzPct val="80000"/>
              <a:buFontTx/>
              <a:buChar char="–"/>
              <a:defRPr kumimoji="1" lang="en-US" altLang="en-US" sz="1800" b="0" i="0" u="none">
                <a:solidFill>
                  <a:schemeClr val="tx1"/>
                </a:solidFill>
                <a:latin typeface="+mn-lt"/>
                <a:ea typeface="+mn-ea"/>
              </a:defRPr>
            </a:lvl4pPr>
            <a:lvl5pPr marL="2057400" indent="-228600" algn="l" defTabSz="914400" rtl="0" eaLnBrk="0" fontAlgn="base" hangingPunct="0">
              <a:lnSpc>
                <a:spcPct val="100000"/>
              </a:lnSpc>
              <a:spcBef>
                <a:spcPct val="20000"/>
              </a:spcBef>
              <a:spcAft>
                <a:spcPct val="0"/>
              </a:spcAft>
              <a:buClr>
                <a:schemeClr val="tx1"/>
              </a:buClr>
              <a:buSzPct val="65000"/>
              <a:buFont typeface="Wingdings" pitchFamily="2" charset="2"/>
              <a:buChar char="l"/>
              <a:defRPr kumimoji="1" lang="en-US" altLang="en-US" sz="1800" b="0" i="0" u="none">
                <a:solidFill>
                  <a:schemeClr val="tx1"/>
                </a:solidFill>
                <a:latin typeface="+mn-lt"/>
                <a:ea typeface="+mn-ea"/>
              </a:defRPr>
            </a:lvl5pPr>
            <a:lvl6pPr marL="25146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6pPr>
            <a:lvl7pPr marL="29718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7pPr>
            <a:lvl8pPr marL="34290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8pPr>
            <a:lvl9pPr marL="3886200" indent="-228600" algn="l" rtl="0" fontAlgn="base">
              <a:spcBef>
                <a:spcPct val="20000"/>
              </a:spcBef>
              <a:spcAft>
                <a:spcPct val="0"/>
              </a:spcAft>
              <a:buClr>
                <a:schemeClr val="tx1"/>
              </a:buClr>
              <a:buSzPct val="65000"/>
              <a:buFont typeface="Wingdings" pitchFamily="2" charset="2"/>
              <a:buChar char="l"/>
              <a:defRPr kumimoji="1" lang="en-US" altLang="en-US">
                <a:solidFill>
                  <a:schemeClr val="tx1"/>
                </a:solidFill>
                <a:latin typeface="+mn-lt"/>
                <a:ea typeface="+mn-ea"/>
              </a:defRPr>
            </a:lvl9pPr>
          </a:lstStyle>
          <a:p>
            <a:pPr lvl="0" eaLnBrk="1" hangingPunct="1">
              <a:buNone/>
            </a:pPr>
            <a:r>
              <a:rPr lang="zh-CN" altLang="en-US"/>
              <a:t>        </a:t>
            </a:r>
            <a:r>
              <a:rPr lang="zh-CN" altLang="en-US" b="1"/>
              <a:t>从组织结构上看，传统的培训部门与绩效改进部门存在着六个方面的区别：</a:t>
            </a:r>
            <a:endParaRPr lang="zh-CN" altLang="en-US" b="1"/>
          </a:p>
          <a:p>
            <a:pPr lvl="0" eaLnBrk="1" hangingPunct="1">
              <a:buNone/>
            </a:pPr>
            <a:r>
              <a:rPr lang="en-US" altLang="zh-CN" b="1">
                <a:latin typeface="楷体_GB2312" pitchFamily="49" charset="-122"/>
                <a:ea typeface="楷体_GB2312" pitchFamily="49" charset="-122"/>
              </a:rPr>
              <a:t>1</a:t>
            </a:r>
            <a:r>
              <a:rPr lang="zh-CN" altLang="en-US" b="1">
                <a:latin typeface="楷体_GB2312" pitchFamily="49" charset="-122"/>
                <a:ea typeface="楷体_GB2312" pitchFamily="49" charset="-122"/>
              </a:rPr>
              <a:t>、部门名称的不同</a:t>
            </a:r>
            <a:endParaRPr lang="zh-CN" altLang="en-US" b="1">
              <a:latin typeface="楷体_GB2312" pitchFamily="49" charset="-122"/>
              <a:ea typeface="楷体_GB2312" pitchFamily="49" charset="-122"/>
            </a:endParaRPr>
          </a:p>
          <a:p>
            <a:pPr lvl="0" eaLnBrk="1" hangingPunct="1">
              <a:buNone/>
            </a:pPr>
            <a:r>
              <a:rPr lang="en-US" altLang="zh-CN" b="1">
                <a:latin typeface="楷体_GB2312" pitchFamily="49" charset="-122"/>
                <a:ea typeface="楷体_GB2312" pitchFamily="49" charset="-122"/>
              </a:rPr>
              <a:t>2</a:t>
            </a:r>
            <a:r>
              <a:rPr lang="zh-CN" altLang="en-US" b="1">
                <a:latin typeface="楷体_GB2312" pitchFamily="49" charset="-122"/>
                <a:ea typeface="楷体_GB2312" pitchFamily="49" charset="-122"/>
              </a:rPr>
              <a:t>、部门的使命不同</a:t>
            </a:r>
            <a:endParaRPr lang="zh-CN" altLang="en-US" b="1">
              <a:latin typeface="楷体_GB2312" pitchFamily="49" charset="-122"/>
              <a:ea typeface="楷体_GB2312" pitchFamily="49" charset="-122"/>
            </a:endParaRPr>
          </a:p>
          <a:p>
            <a:pPr lvl="0" eaLnBrk="1" hangingPunct="1">
              <a:buNone/>
            </a:pPr>
            <a:r>
              <a:rPr lang="en-US" altLang="zh-CN" b="1">
                <a:latin typeface="楷体_GB2312" pitchFamily="49" charset="-122"/>
                <a:ea typeface="楷体_GB2312" pitchFamily="49" charset="-122"/>
              </a:rPr>
              <a:t>3</a:t>
            </a:r>
            <a:r>
              <a:rPr lang="zh-CN" altLang="en-US" b="1">
                <a:latin typeface="楷体_GB2312" pitchFamily="49" charset="-122"/>
                <a:ea typeface="楷体_GB2312" pitchFamily="49" charset="-122"/>
              </a:rPr>
              <a:t>、部门所提供的服务不同</a:t>
            </a:r>
            <a:endParaRPr lang="zh-CN" altLang="en-US" b="1">
              <a:latin typeface="楷体_GB2312" pitchFamily="49" charset="-122"/>
              <a:ea typeface="楷体_GB2312" pitchFamily="49" charset="-122"/>
            </a:endParaRPr>
          </a:p>
          <a:p>
            <a:pPr lvl="0" eaLnBrk="1" hangingPunct="1">
              <a:buNone/>
            </a:pPr>
            <a:r>
              <a:rPr lang="en-US" altLang="zh-CN" b="1">
                <a:latin typeface="楷体_GB2312" pitchFamily="49" charset="-122"/>
                <a:ea typeface="楷体_GB2312" pitchFamily="49" charset="-122"/>
              </a:rPr>
              <a:t>4</a:t>
            </a:r>
            <a:r>
              <a:rPr lang="zh-CN" altLang="en-US" b="1">
                <a:latin typeface="楷体_GB2312" pitchFamily="49" charset="-122"/>
                <a:ea typeface="楷体_GB2312" pitchFamily="49" charset="-122"/>
              </a:rPr>
              <a:t>、部门内部人员的角色不同</a:t>
            </a:r>
            <a:endParaRPr lang="zh-CN" altLang="en-US" b="1">
              <a:latin typeface="楷体_GB2312" pitchFamily="49" charset="-122"/>
              <a:ea typeface="楷体_GB2312" pitchFamily="49" charset="-122"/>
            </a:endParaRPr>
          </a:p>
          <a:p>
            <a:pPr lvl="0" eaLnBrk="1" hangingPunct="1">
              <a:buNone/>
            </a:pPr>
            <a:r>
              <a:rPr lang="en-US" altLang="zh-CN" b="1">
                <a:latin typeface="楷体_GB2312" pitchFamily="49" charset="-122"/>
                <a:ea typeface="楷体_GB2312" pitchFamily="49" charset="-122"/>
              </a:rPr>
              <a:t>5</a:t>
            </a:r>
            <a:r>
              <a:rPr lang="zh-CN" altLang="en-US" b="1">
                <a:latin typeface="楷体_GB2312" pitchFamily="49" charset="-122"/>
                <a:ea typeface="楷体_GB2312" pitchFamily="49" charset="-122"/>
              </a:rPr>
              <a:t>、部门的实际组织结构不同</a:t>
            </a:r>
            <a:endParaRPr lang="zh-CN" altLang="en-US" b="1">
              <a:latin typeface="楷体_GB2312" pitchFamily="49" charset="-122"/>
              <a:ea typeface="楷体_GB2312" pitchFamily="49" charset="-122"/>
            </a:endParaRPr>
          </a:p>
          <a:p>
            <a:pPr lvl="0" eaLnBrk="1" hangingPunct="1">
              <a:buNone/>
            </a:pPr>
            <a:r>
              <a:rPr lang="en-US" altLang="zh-CN" b="1">
                <a:latin typeface="楷体_GB2312" pitchFamily="49" charset="-122"/>
                <a:ea typeface="楷体_GB2312" pitchFamily="49" charset="-122"/>
              </a:rPr>
              <a:t>6</a:t>
            </a:r>
            <a:r>
              <a:rPr lang="zh-CN" altLang="en-US" b="1">
                <a:latin typeface="楷体_GB2312" pitchFamily="49" charset="-122"/>
                <a:ea typeface="楷体_GB2312" pitchFamily="49" charset="-122"/>
              </a:rPr>
              <a:t>、部门的职责及衡量标准不同</a:t>
            </a:r>
            <a:endParaRPr lang="zh-CN" altLang="en-US" b="1">
              <a:latin typeface="楷体_GB2312" pitchFamily="49" charset="-122"/>
              <a:ea typeface="楷体_GB2312" pitchFamily="49" charset="-122"/>
            </a:endParaRP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6.1.7601 Service Pack 1"/>
  <p:tag name="AS_RELEASE_DATE" val="2016.11.28"/>
  <p:tag name="AS_TITLE" val="Aspose.Slides for .NET 4.0"/>
  <p:tag name="AS_VERSION" val="16.11.0.0"/>
</p:tagLst>
</file>

<file path=ppt/theme/theme1.xml><?xml version="1.0" encoding="utf-8"?>
<a:theme xmlns:r="http://schemas.openxmlformats.org/officeDocument/2006/relationships"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宋体" charset="-122"/>
        <a:cs typeface="Arial"/>
      </a:majorFont>
      <a:minorFont>
        <a:latin typeface="Arial"/>
        <a:ea typeface="宋体" charset="-122"/>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
      <a:clrScheme name="">
        <a:dk1>
          <a:srgbClr val="FFFFEB"/>
        </a:dk1>
        <a:lt1>
          <a:srgbClr val="336699"/>
        </a:lt1>
        <a:dk2>
          <a:srgbClr val="FFFFEB"/>
        </a:dk2>
        <a:lt2>
          <a:srgbClr val="000066"/>
        </a:lt2>
        <a:accent1>
          <a:srgbClr val="666699"/>
        </a:accent1>
        <a:accent2>
          <a:srgbClr val="99CCFF"/>
        </a:accent2>
        <a:accent3>
          <a:srgbClr val="9BBB59"/>
        </a:accent3>
        <a:accent4>
          <a:srgbClr val="8064A2"/>
        </a:accent4>
        <a:accent5>
          <a:srgbClr val="4BACC6"/>
        </a:accent5>
        <a:accent6>
          <a:srgbClr val="F79646"/>
        </a:accent6>
        <a:hlink>
          <a:srgbClr val="CCCCFF"/>
        </a:hlink>
        <a:folHlink>
          <a:srgbClr val="C68DFF"/>
        </a:folHlink>
      </a:clrScheme>
    </a:extraClrScheme>
    <a:extraClrScheme>
      <a:clrScheme name="">
        <a:dk1>
          <a:srgbClr val="003366"/>
        </a:dk1>
        <a:lt1>
          <a:srgbClr val="FFFFFF"/>
        </a:lt1>
        <a:dk2>
          <a:srgbClr val="006666"/>
        </a:dk2>
        <a:lt2>
          <a:srgbClr val="003366"/>
        </a:lt2>
        <a:accent1>
          <a:srgbClr val="99CC99"/>
        </a:accent1>
        <a:accent2>
          <a:srgbClr val="33CCCC"/>
        </a:accent2>
        <a:accent3>
          <a:srgbClr val="9BBB59"/>
        </a:accent3>
        <a:accent4>
          <a:srgbClr val="8064A2"/>
        </a:accent4>
        <a:accent5>
          <a:srgbClr val="4BACC6"/>
        </a:accent5>
        <a:accent6>
          <a:srgbClr val="F79646"/>
        </a:accent6>
        <a:hlink>
          <a:srgbClr val="666699"/>
        </a:hlink>
        <a:folHlink>
          <a:srgbClr val="CC99FF"/>
        </a:folHlink>
      </a:clrScheme>
    </a:extraClrScheme>
    <a:extraClrScheme>
      <a:clrScheme name="">
        <a:dk1>
          <a:srgbClr val="000000"/>
        </a:dk1>
        <a:lt1>
          <a:srgbClr val="FFFFFF"/>
        </a:lt1>
        <a:dk2>
          <a:srgbClr val="000000"/>
        </a:dk2>
        <a:lt2>
          <a:srgbClr val="5F5F5F"/>
        </a:lt2>
        <a:accent1>
          <a:srgbClr val="C0C0C0"/>
        </a:accent1>
        <a:accent2>
          <a:srgbClr val="808080"/>
        </a:accent2>
        <a:accent3>
          <a:srgbClr val="9BBB59"/>
        </a:accent3>
        <a:accent4>
          <a:srgbClr val="8064A2"/>
        </a:accent4>
        <a:accent5>
          <a:srgbClr val="4BACC6"/>
        </a:accent5>
        <a:accent6>
          <a:srgbClr val="F79646"/>
        </a:accent6>
        <a:hlink>
          <a:srgbClr val="5F5F5F"/>
        </a:hlink>
        <a:folHlink>
          <a:srgbClr val="969696"/>
        </a:folHlink>
      </a:clrScheme>
    </a:extraClrScheme>
    <a:extraClrScheme>
      <a:clrScheme name="">
        <a:dk1>
          <a:srgbClr val="000000"/>
        </a:dk1>
        <a:lt1>
          <a:srgbClr val="FFFFFF"/>
        </a:lt1>
        <a:dk2>
          <a:srgbClr val="9900CC"/>
        </a:dk2>
        <a:lt2>
          <a:srgbClr val="0033CC"/>
        </a:lt2>
        <a:accent1>
          <a:srgbClr val="FFCC66"/>
        </a:accent1>
        <a:accent2>
          <a:srgbClr val="33CC33"/>
        </a:accent2>
        <a:accent3>
          <a:srgbClr val="9BBB59"/>
        </a:accent3>
        <a:accent4>
          <a:srgbClr val="8064A2"/>
        </a:accent4>
        <a:accent5>
          <a:srgbClr val="4BACC6"/>
        </a:accent5>
        <a:accent6>
          <a:srgbClr val="F79646"/>
        </a:accent6>
        <a:hlink>
          <a:srgbClr val="9900CC"/>
        </a:hlink>
        <a:folHlink>
          <a:srgbClr val="9900CC"/>
        </a:folHlink>
      </a:clrScheme>
    </a:extraClrScheme>
  </a:extraClrSchemeLst>
</a:theme>
</file>

<file path=ppt/theme/theme2.xml><?xml version="1.0" encoding="utf-8"?>
<a:theme xmlns:r="http://schemas.openxmlformats.org/officeDocument/2006/relationships" xmlns:a="http://schemas.openxmlformats.org/drawingml/2006/main" name="1_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宋体" charset="-122"/>
        <a:cs typeface="Arial"/>
      </a:majorFont>
      <a:minorFont>
        <a:latin typeface="Arial"/>
        <a:ea typeface="宋体" charset="-122"/>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
      <a:clrScheme name="">
        <a:dk1>
          <a:srgbClr val="FFFFEB"/>
        </a:dk1>
        <a:lt1>
          <a:srgbClr val="336699"/>
        </a:lt1>
        <a:dk2>
          <a:srgbClr val="FFFFEB"/>
        </a:dk2>
        <a:lt2>
          <a:srgbClr val="000066"/>
        </a:lt2>
        <a:accent1>
          <a:srgbClr val="666699"/>
        </a:accent1>
        <a:accent2>
          <a:srgbClr val="99CCFF"/>
        </a:accent2>
        <a:accent3>
          <a:srgbClr val="9BBB59"/>
        </a:accent3>
        <a:accent4>
          <a:srgbClr val="8064A2"/>
        </a:accent4>
        <a:accent5>
          <a:srgbClr val="4BACC6"/>
        </a:accent5>
        <a:accent6>
          <a:srgbClr val="F79646"/>
        </a:accent6>
        <a:hlink>
          <a:srgbClr val="CCCCFF"/>
        </a:hlink>
        <a:folHlink>
          <a:srgbClr val="C68DFF"/>
        </a:folHlink>
      </a:clrScheme>
    </a:extraClrScheme>
    <a:extraClrScheme>
      <a:clrScheme name="">
        <a:dk1>
          <a:srgbClr val="003366"/>
        </a:dk1>
        <a:lt1>
          <a:srgbClr val="FFFFFF"/>
        </a:lt1>
        <a:dk2>
          <a:srgbClr val="006666"/>
        </a:dk2>
        <a:lt2>
          <a:srgbClr val="003366"/>
        </a:lt2>
        <a:accent1>
          <a:srgbClr val="99CC99"/>
        </a:accent1>
        <a:accent2>
          <a:srgbClr val="33CCCC"/>
        </a:accent2>
        <a:accent3>
          <a:srgbClr val="9BBB59"/>
        </a:accent3>
        <a:accent4>
          <a:srgbClr val="8064A2"/>
        </a:accent4>
        <a:accent5>
          <a:srgbClr val="4BACC6"/>
        </a:accent5>
        <a:accent6>
          <a:srgbClr val="F79646"/>
        </a:accent6>
        <a:hlink>
          <a:srgbClr val="666699"/>
        </a:hlink>
        <a:folHlink>
          <a:srgbClr val="CC99FF"/>
        </a:folHlink>
      </a:clrScheme>
    </a:extraClrScheme>
    <a:extraClrScheme>
      <a:clrScheme name="">
        <a:dk1>
          <a:srgbClr val="000000"/>
        </a:dk1>
        <a:lt1>
          <a:srgbClr val="FFFFFF"/>
        </a:lt1>
        <a:dk2>
          <a:srgbClr val="000000"/>
        </a:dk2>
        <a:lt2>
          <a:srgbClr val="5F5F5F"/>
        </a:lt2>
        <a:accent1>
          <a:srgbClr val="C0C0C0"/>
        </a:accent1>
        <a:accent2>
          <a:srgbClr val="808080"/>
        </a:accent2>
        <a:accent3>
          <a:srgbClr val="9BBB59"/>
        </a:accent3>
        <a:accent4>
          <a:srgbClr val="8064A2"/>
        </a:accent4>
        <a:accent5>
          <a:srgbClr val="4BACC6"/>
        </a:accent5>
        <a:accent6>
          <a:srgbClr val="F79646"/>
        </a:accent6>
        <a:hlink>
          <a:srgbClr val="5F5F5F"/>
        </a:hlink>
        <a:folHlink>
          <a:srgbClr val="969696"/>
        </a:folHlink>
      </a:clrScheme>
    </a:extraClrScheme>
    <a:extraClrScheme>
      <a:clrScheme name="">
        <a:dk1>
          <a:srgbClr val="000000"/>
        </a:dk1>
        <a:lt1>
          <a:srgbClr val="FFFFFF"/>
        </a:lt1>
        <a:dk2>
          <a:srgbClr val="9900CC"/>
        </a:dk2>
        <a:lt2>
          <a:srgbClr val="0033CC"/>
        </a:lt2>
        <a:accent1>
          <a:srgbClr val="FFCC66"/>
        </a:accent1>
        <a:accent2>
          <a:srgbClr val="33CC33"/>
        </a:accent2>
        <a:accent3>
          <a:srgbClr val="9BBB59"/>
        </a:accent3>
        <a:accent4>
          <a:srgbClr val="8064A2"/>
        </a:accent4>
        <a:accent5>
          <a:srgbClr val="4BACC6"/>
        </a:accent5>
        <a:accent6>
          <a:srgbClr val="F79646"/>
        </a:accent6>
        <a:hlink>
          <a:srgbClr val="9900CC"/>
        </a:hlink>
        <a:folHlink>
          <a:srgbClr val="9900CC"/>
        </a:folHlink>
      </a:clrScheme>
    </a:extraClrScheme>
  </a:extraClrSchemeLst>
</a:theme>
</file>

<file path=ppt/theme/theme3.xml><?xml version="1.0" encoding="utf-8"?>
<a:theme xmlns:r="http://schemas.openxmlformats.org/officeDocument/2006/relationships"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4.xml><?xml version="1.0" encoding="utf-8"?>
<a:theme xmlns:r="http://schemas.openxmlformats.org/officeDocument/2006/relationships"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Template>C:\Program Files\Microsoft Office\Templates\Presentation Designs\Capsules.pot</Template>
  <Company> </Company>
  <PresentationFormat>On-screen Show (4:3)</PresentationFormat>
  <Paragraphs>365</Paragraphs>
  <Slides>51</Slides>
  <Notes>0</Notes>
  <TotalTime>4734</TotalTime>
  <HiddenSlides>0</HiddenSlides>
  <MMClips>0</MMClips>
  <ScaleCrop>0</ScaleCrop>
  <HeadingPairs>
    <vt:vector baseType="variant" size="4">
      <vt:variant>
        <vt:lpstr>Theme</vt:lpstr>
      </vt:variant>
      <vt:variant>
        <vt:i4>1</vt:i4>
      </vt:variant>
      <vt:variant>
        <vt:lpstr>Slide Titles</vt:lpstr>
      </vt:variant>
      <vt:variant>
        <vt:i4>51</vt:i4>
      </vt:variant>
    </vt:vector>
  </HeadingPairs>
  <TitlesOfParts>
    <vt:vector baseType="lpstr" size="52">
      <vt:lpstr>Capsules</vt:lpstr>
      <vt:lpstr>Slide 1</vt:lpstr>
      <vt:lpstr>主要内容</vt:lpstr>
      <vt:lpstr>一、绩效改进</vt:lpstr>
      <vt:lpstr>（一）绩效改进的指导思想</vt:lpstr>
      <vt:lpstr>（一）绩效改进的指导思想</vt:lpstr>
      <vt:lpstr>（二）基于人类绩效技术的绩效改进流程</vt:lpstr>
      <vt:lpstr>（二）基于人类绩效技术的绩效改进流程</vt:lpstr>
      <vt:lpstr>绩效诊断与分析</vt:lpstr>
      <vt:lpstr>组建绩效改进部门</vt:lpstr>
      <vt:lpstr>选择绩效改进的工具</vt:lpstr>
      <vt:lpstr>选择绩效改进的工具（续）</vt:lpstr>
      <vt:lpstr>选择和实施绩效改进方案</vt:lpstr>
      <vt:lpstr>进行变革管理</vt:lpstr>
      <vt:lpstr>绩效改进结果评估</vt:lpstr>
      <vt:lpstr>（三）基于能力的绩效改进方案</vt:lpstr>
      <vt:lpstr>1、绩效改进的前提和理念</vt:lpstr>
      <vt:lpstr>2、目标设定</vt:lpstr>
      <vt:lpstr>3、行动步骤</vt:lpstr>
      <vt:lpstr>4、解决能力发展中存在的问题和障碍</vt:lpstr>
      <vt:lpstr>5、明确指导者的行动</vt:lpstr>
      <vt:lpstr>6、绩效改进方案的实施</vt:lpstr>
      <vt:lpstr>（四）如何设计绩效改进的干预活动</vt:lpstr>
      <vt:lpstr>明确核心能力</vt:lpstr>
      <vt:lpstr>职业发展</vt:lpstr>
      <vt:lpstr>选择</vt:lpstr>
      <vt:lpstr>培训</vt:lpstr>
      <vt:lpstr>绩效管理</vt:lpstr>
      <vt:lpstr>二、绩效管理的导入</vt:lpstr>
      <vt:lpstr>1、绩效管理培训的意义</vt:lpstr>
      <vt:lpstr>2、绩效管理培训计划</vt:lpstr>
      <vt:lpstr>8、绩效管理的个性化培训流程设计</vt:lpstr>
      <vt:lpstr>3、如何提高绩效管理培训的效果</vt:lpstr>
      <vt:lpstr>培训管理的角度</vt:lpstr>
      <vt:lpstr>绩效管理的角度</vt:lpstr>
      <vt:lpstr>企业战略的角度</vt:lpstr>
      <vt:lpstr>4、绩效结果的应用</vt:lpstr>
      <vt:lpstr>（1）改进工作绩效</vt:lpstr>
      <vt:lpstr>（2）薪酬奖金分配</vt:lpstr>
      <vt:lpstr>（3）人事调整</vt:lpstr>
      <vt:lpstr>（4）员工的培训与发展</vt:lpstr>
      <vt:lpstr>（5）员工职业生涯规划</vt:lpstr>
      <vt:lpstr>三、实施绩效管理体系的问题与对策</vt:lpstr>
      <vt:lpstr>1、建立有效的绩效管理系统</vt:lpstr>
      <vt:lpstr>（1）建立有效的绩效管理系统的难点</vt:lpstr>
      <vt:lpstr>2、建立有效的绩效管理系统应处理的几个问题</vt:lpstr>
      <vt:lpstr>3、建立和实施绩效管理系统时应注意的问题</vt:lpstr>
      <vt:lpstr>Slide 47</vt:lpstr>
      <vt:lpstr>Slide 48</vt:lpstr>
      <vt:lpstr>Slide 49</vt:lpstr>
      <vt:lpstr>三、绩效管理系统中各个环节的整合</vt:lpstr>
      <vt:lpstr>Slide 51</vt:lpstr>
    </vt:vector>
  </TitlesOfParts>
  <LinksUpToDate>0</LinksUpToDate>
  <SharedDoc>0</SharedDoc>
  <HyperlinksChanged>0</HyperlinksChanged>
  <Application>Aspose.Slides for .NET</Application>
  <AppVersion>16.1100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没有幻灯片标题</dc:title>
  <dc:creator>yd</dc:creator>
  <cp:lastModifiedBy>Client</cp:lastModifiedBy>
  <cp:revision>161</cp:revision>
  <dcterms:created xsi:type="dcterms:W3CDTF">1999-07-01T02:42:37Z</dcterms:created>
  <dcterms:modified xsi:type="dcterms:W3CDTF">2020-02-03T05:43:05Z</dcterms:modified>
</cp:coreProperties>
</file>